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66" r:id="rId3"/>
    <p:sldId id="267" r:id="rId4"/>
    <p:sldId id="268" r:id="rId5"/>
    <p:sldId id="269" r:id="rId6"/>
    <p:sldId id="258" r:id="rId7"/>
    <p:sldId id="259" r:id="rId8"/>
    <p:sldId id="260" r:id="rId9"/>
    <p:sldId id="270" r:id="rId10"/>
    <p:sldId id="271" r:id="rId11"/>
    <p:sldId id="261" r:id="rId12"/>
    <p:sldId id="272" r:id="rId13"/>
    <p:sldId id="273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63" r:id="rId22"/>
    <p:sldId id="264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75" r:id="rId42"/>
    <p:sldId id="376" r:id="rId43"/>
    <p:sldId id="372" r:id="rId44"/>
    <p:sldId id="373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3" r:id="rId58"/>
    <p:sldId id="324" r:id="rId59"/>
    <p:sldId id="325" r:id="rId60"/>
    <p:sldId id="328" r:id="rId61"/>
    <p:sldId id="336" r:id="rId62"/>
    <p:sldId id="337" r:id="rId63"/>
    <p:sldId id="338" r:id="rId64"/>
    <p:sldId id="339" r:id="rId65"/>
    <p:sldId id="340" r:id="rId66"/>
    <p:sldId id="344" r:id="rId67"/>
    <p:sldId id="345" r:id="rId68"/>
    <p:sldId id="346" r:id="rId69"/>
    <p:sldId id="347" r:id="rId70"/>
    <p:sldId id="348" r:id="rId71"/>
    <p:sldId id="353" r:id="rId72"/>
    <p:sldId id="354" r:id="rId73"/>
    <p:sldId id="355" r:id="rId74"/>
    <p:sldId id="359" r:id="rId75"/>
    <p:sldId id="370" r:id="rId76"/>
    <p:sldId id="377" r:id="rId7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0FABDBC-A0EF-4AE2-9FF9-CD62B709928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2EE78DC-F223-44BF-8E91-0AC6D214A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64906" y="4522236"/>
            <a:ext cx="5304529" cy="4283280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14375"/>
            <a:ext cx="6345238" cy="356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756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3913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09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24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3379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679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367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2945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https://www.youtube.com/watch?v=WtKJrB5rOKs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How do people become more intelligent?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How does the diagram of the neurons “At birth vs. at age 6” demonstrate this?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What about the second diagram of the nerves of the animal living in a cage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an animal living with other animals and toys?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How are brains like muscles?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When do our brains grow the most?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F894-FE34-45A9-BF89-6E8AAB014C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00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https://www.youtube.com/watch?v=ELpfYCZa87g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is </a:t>
            </a:r>
            <a:r>
              <a:rPr lang="en-US" dirty="0" err="1" smtClean="0"/>
              <a:t>neuroplasticity</a:t>
            </a:r>
            <a:r>
              <a:rPr lang="en-US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does </a:t>
            </a:r>
            <a:r>
              <a:rPr lang="en-US" dirty="0" err="1" smtClean="0"/>
              <a:t>neuroplasticity</a:t>
            </a:r>
            <a:r>
              <a:rPr lang="en-US" dirty="0" smtClean="0"/>
              <a:t> work?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can you “rewire” your brain?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F894-FE34-45A9-BF89-6E8AAB014C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44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66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64906" y="4522236"/>
            <a:ext cx="5304529" cy="4283280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14375"/>
            <a:ext cx="6345238" cy="356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9640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402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9013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183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849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357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574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182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893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29385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01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64906" y="4522236"/>
            <a:ext cx="5304529" cy="4283280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14375"/>
            <a:ext cx="6345238" cy="356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099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409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158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3923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001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5563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336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1145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4010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6082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19400" tIns="0" rIns="1940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800" tIns="46900" rIns="9380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85724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64906" y="4522236"/>
            <a:ext cx="5304529" cy="4283280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14375"/>
            <a:ext cx="6345238" cy="356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0737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19400" tIns="0" rIns="1940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800" tIns="46900" rIns="9380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335700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67804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5" name="Shape 6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052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240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9" name="Shape 62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6669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19400" tIns="0" rIns="1940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800" tIns="46900" rIns="9380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87545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19400" tIns="0" rIns="1940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Shape 64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800" tIns="46900" rIns="9380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0042199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491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3" name="Shape 6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5565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19400" tIns="0" rIns="1940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Shape 69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800" tIns="46900" rIns="9380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13733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0610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9608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5" name="Shape 70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57844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72728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65399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2" name="Shape 79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878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19400" tIns="0" rIns="1940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Shape 79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0" name="Shape 80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800" tIns="46900" rIns="9380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1328769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7" name="Shape 80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06382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5" name="Shape 8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03529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7" name="Shape 83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8810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4" name="Shape 84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1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1348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1" name="Shape 8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5789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2" name="Shape 86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0553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19400" tIns="0" rIns="1940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Shape 8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9" name="Shape 869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800" tIns="46900" rIns="9380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6661816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6" name="Shape 92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521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/>
          <p:nvPr/>
        </p:nvSpPr>
        <p:spPr>
          <a:xfrm>
            <a:off x="3971925" y="8831261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19400" tIns="0" rIns="1940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lang="en-US"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Shape 93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5" name="Shape 935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  <a:noFill/>
          <a:ln>
            <a:noFill/>
          </a:ln>
        </p:spPr>
        <p:txBody>
          <a:bodyPr lIns="93800" tIns="46900" rIns="93800" bIns="46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3095893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1" name="Shape 94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9076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5" name="Shape 96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551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Research</a:t>
            </a:r>
            <a:r>
              <a:rPr lang="en-US" baseline="0" dirty="0" smtClean="0"/>
              <a:t> shows that the brain is more like a muscle-it changes and gets stronger when you use it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Scientists have been able to show just how the brain grows and gets stronger when you learn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Muscles become larger and stronger with exercise, when you stop exercising the muscles shrink and get weaker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“Use it or lose it!”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F894-FE34-45A9-BF89-6E8AAB014C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91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4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890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120-B60B-4302-A1B3-E830340D41D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D74B-AE8B-4F8D-9B6B-5ECD078F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2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120-B60B-4302-A1B3-E830340D41D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D74B-AE8B-4F8D-9B6B-5ECD078F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120-B60B-4302-A1B3-E830340D41D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D74B-AE8B-4F8D-9B6B-5ECD078F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2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09601" y="6248400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1315701" y="5257800"/>
            <a:ext cx="711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8A8BA1"/>
              </a:buClr>
              <a:buSzPct val="25000"/>
            </a:pPr>
            <a:fld id="{00000000-1234-1234-1234-123412341234}" type="slidenum">
              <a:rPr lang="en-US" sz="1600" smtClean="0">
                <a:solidFill>
                  <a:srgbClr val="8A8BA1"/>
                </a:solidFill>
                <a:ea typeface="Calibri"/>
                <a:cs typeface="Calibri"/>
                <a:sym typeface="Calibri"/>
              </a:rPr>
              <a:pPr algn="ctr">
                <a:buClr>
                  <a:srgbClr val="8A8BA1"/>
                </a:buClr>
                <a:buSzPct val="25000"/>
              </a:pPr>
              <a:t>‹#›</a:t>
            </a:fld>
            <a:endParaRPr lang="en-US" sz="1600">
              <a:solidFill>
                <a:srgbClr val="8A8BA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04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609601" y="6248400"/>
            <a:ext cx="2844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11315701" y="5257800"/>
            <a:ext cx="711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8A8BA1"/>
              </a:buClr>
              <a:buSzPct val="25000"/>
            </a:pPr>
            <a:fld id="{00000000-1234-1234-1234-123412341234}" type="slidenum">
              <a:rPr lang="en-US" sz="1600" smtClean="0">
                <a:solidFill>
                  <a:srgbClr val="8A8BA1"/>
                </a:solidFill>
                <a:ea typeface="Calibri"/>
                <a:cs typeface="Calibri"/>
                <a:sym typeface="Calibri"/>
              </a:rPr>
              <a:pPr algn="ctr">
                <a:buClr>
                  <a:srgbClr val="8A8BA1"/>
                </a:buClr>
                <a:buSzPct val="25000"/>
              </a:pPr>
              <a:t>‹#›</a:t>
            </a:fld>
            <a:endParaRPr lang="en-US" sz="1600">
              <a:solidFill>
                <a:srgbClr val="8A8BA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53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RTS Mast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12801" y="274637"/>
            <a:ext cx="10566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12801" y="1524000"/>
            <a:ext cx="10566399" cy="460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1028088" marR="0" lvl="1" indent="-170838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428138" marR="0" lvl="2" indent="-189888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188" marR="0" lvl="3" indent="-183538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28238" marR="0" lvl="4" indent="-189888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996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lis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12801" y="274637"/>
            <a:ext cx="10566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812801" y="1535112"/>
            <a:ext cx="1056639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812801" y="2174875"/>
            <a:ext cx="1056639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★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11315701" y="5257800"/>
            <a:ext cx="7111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8A8BA1"/>
              </a:buClr>
              <a:buSzPct val="25000"/>
            </a:pPr>
            <a:fld id="{00000000-1234-1234-1234-123412341234}" type="slidenum">
              <a:rPr lang="en-US" sz="1600" smtClean="0">
                <a:solidFill>
                  <a:srgbClr val="8A8BA1"/>
                </a:solidFill>
                <a:ea typeface="Calibri"/>
                <a:cs typeface="Calibri"/>
                <a:sym typeface="Calibri"/>
              </a:rPr>
              <a:pPr algn="ctr">
                <a:buClr>
                  <a:srgbClr val="8A8BA1"/>
                </a:buClr>
                <a:buSzPct val="25000"/>
              </a:pPr>
              <a:t>‹#›</a:t>
            </a:fld>
            <a:endParaRPr lang="en-US" sz="1600">
              <a:solidFill>
                <a:srgbClr val="8A8BA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60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12801" y="274637"/>
            <a:ext cx="10566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031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120-B60B-4302-A1B3-E830340D41D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D74B-AE8B-4F8D-9B6B-5ECD078F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120-B60B-4302-A1B3-E830340D41D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D74B-AE8B-4F8D-9B6B-5ECD078F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0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120-B60B-4302-A1B3-E830340D41D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D74B-AE8B-4F8D-9B6B-5ECD078F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7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120-B60B-4302-A1B3-E830340D41D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D74B-AE8B-4F8D-9B6B-5ECD078F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120-B60B-4302-A1B3-E830340D41D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D74B-AE8B-4F8D-9B6B-5ECD078F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120-B60B-4302-A1B3-E830340D41D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D74B-AE8B-4F8D-9B6B-5ECD078F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2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120-B60B-4302-A1B3-E830340D41D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D74B-AE8B-4F8D-9B6B-5ECD078F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120-B60B-4302-A1B3-E830340D41D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D74B-AE8B-4F8D-9B6B-5ECD078F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5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B120-B60B-4302-A1B3-E830340D41D4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D74B-AE8B-4F8D-9B6B-5ECD078F6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KJrB5rOK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pfYCZa87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WU2ygZr18c&amp;list=PL26TWf6nClm2IIdN9OtI9Ls4PI0ZZX_zK&amp;index=1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WYlRcuLpR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Xy1EH4nYc&amp;index=2&amp;list=PLko-Gs2a2nXhGnvdSOQW22A7r5pIkOEYF" TargetMode="External"/><Relationship Id="rId2" Type="http://schemas.openxmlformats.org/officeDocument/2006/relationships/hyperlink" Target="http://www.teamhoyt.com/About-Team-Hoyt.html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youtube.com/watch?v=MnhDyc7AZ5U" TargetMode="External"/><Relationship Id="rId4" Type="http://schemas.openxmlformats.org/officeDocument/2006/relationships/hyperlink" Target="https://www.youtube.com/watch?v=-FQpAtmzGDM&amp;list=PLko-Gs2a2nXhGnvdSOQW22A7r5pIkOEYF&amp;index=3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/url?sa=i&amp;rct=j&amp;q=&amp;esrc=s&amp;source=imgres&amp;cd=&amp;cad=rja&amp;uact=8&amp;ved=0ahUKEwiDppOIsdPQAhWF5SYKHcQhDfAQjRwIBw&amp;url=http://google.com/search?tbm%3Disch%26q%3DStand%20and%20Deliver&amp;psig=AFQjCNGoWhGngwhHEUoZXIoSSBKgAoXEtg&amp;ust=1480695056095693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Mindset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1992313" y="1268413"/>
            <a:ext cx="3809999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 birth, we can’t WALK or TALK</a:t>
            </a:r>
          </a:p>
          <a:p>
            <a:pPr marL="342900" indent="-342900" algn="ctr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ctr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These abilities don’t pop up overnight….</a:t>
            </a:r>
          </a:p>
          <a:p>
            <a:pPr marL="342900" indent="-342900" algn="ctr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ctr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….. they DEVELOP as we LEARN!!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1847850" y="333376"/>
            <a:ext cx="8497886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Importance of Development</a:t>
            </a:r>
          </a:p>
        </p:txBody>
      </p:sp>
      <p:pic>
        <p:nvPicPr>
          <p:cNvPr id="284" name="Shape 284" descr="curious girl.tif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80101" y="2565400"/>
            <a:ext cx="3809999" cy="312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>
            <a:off x="6672262" y="1125538"/>
            <a:ext cx="3744912" cy="1727199"/>
          </a:xfrm>
          <a:prstGeom prst="cloudCallout">
            <a:avLst>
              <a:gd name="adj1" fmla="val 6300"/>
              <a:gd name="adj2" fmla="val 24300"/>
            </a:avLst>
          </a:prstGeom>
          <a:solidFill>
            <a:schemeClr val="lt1"/>
          </a:solidFill>
          <a:ln w="25400" cap="flat" cmpd="sng">
            <a:solidFill>
              <a:srgbClr val="AA4D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7175500" y="1628775"/>
            <a:ext cx="2881312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I’m an engaged learner!</a:t>
            </a:r>
          </a:p>
        </p:txBody>
      </p:sp>
    </p:spTree>
    <p:extLst>
      <p:ext uri="{BB962C8B-B14F-4D97-AF65-F5344CB8AC3E}">
        <p14:creationId xmlns:p14="http://schemas.microsoft.com/office/powerpoint/2010/main" val="24346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 Can Grow Your Intelligence</a:t>
            </a:r>
            <a:endParaRPr lang="en-US" b="1" dirty="0"/>
          </a:p>
        </p:txBody>
      </p:sp>
      <p:pic>
        <p:nvPicPr>
          <p:cNvPr id="2050" name="Picture 2" descr="C:\Users\tjm\Pictures\brain-exercis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0" y="1742281"/>
            <a:ext cx="3556000" cy="416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9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2063750" y="79375"/>
            <a:ext cx="8135936" cy="1417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Traits Are Children Born With?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2133601" y="1524000"/>
            <a:ext cx="7924799" cy="46021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Drive to Help (Altruism)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Drive to Master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Problem-Solving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Social Connection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Instinctive Optimism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Intrinsic Motivation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Drive to Acquire Knowledge &amp; Develop Intelligence</a:t>
            </a:r>
          </a:p>
        </p:txBody>
      </p:sp>
    </p:spTree>
    <p:extLst>
      <p:ext uri="{BB962C8B-B14F-4D97-AF65-F5344CB8AC3E}">
        <p14:creationId xmlns:p14="http://schemas.microsoft.com/office/powerpoint/2010/main" val="39256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1981200" y="1268413"/>
            <a:ext cx="8229600" cy="525621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742950" lvl="1" indent="-28575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ts val="880"/>
              </a:spcBef>
              <a:buClr>
                <a:schemeClr val="accent1"/>
              </a:buClr>
              <a:buSzPct val="25000"/>
              <a:buNone/>
            </a:pPr>
            <a:r>
              <a:rPr lang="en-US" sz="4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Good</a:t>
            </a: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 </a:t>
            </a:r>
            <a:r>
              <a:rPr lang="en-US" sz="32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math</a:t>
            </a:r>
            <a:r>
              <a:rPr lang="en-US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lvl="4">
              <a:lnSpc>
                <a:spcPct val="8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endParaRPr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4">
              <a:lnSpc>
                <a:spcPct val="80000"/>
              </a:lnSpc>
              <a:spcBef>
                <a:spcPts val="640"/>
              </a:spcBef>
              <a:buClr>
                <a:schemeClr val="accent1"/>
              </a:buClr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</a:t>
            </a:r>
            <a:r>
              <a:rPr lang="en-US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Good at </a:t>
            </a:r>
            <a:r>
              <a:rPr lang="en-US" sz="32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acting</a:t>
            </a:r>
            <a:r>
              <a:rPr lang="en-US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marL="742950" lvl="1" indent="-285750">
              <a:lnSpc>
                <a:spcPct val="80000"/>
              </a:lnSpc>
              <a:spcBef>
                <a:spcPts val="640"/>
              </a:spcBef>
              <a:buClr>
                <a:schemeClr val="accent1"/>
              </a:buClr>
              <a:buSzPct val="25000"/>
              <a:buNone/>
            </a:pPr>
            <a:endParaRPr sz="3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indent="-342900">
              <a:lnSpc>
                <a:spcPct val="80000"/>
              </a:lnSpc>
              <a:spcBef>
                <a:spcPts val="720"/>
              </a:spcBef>
              <a:buClr>
                <a:schemeClr val="accent1"/>
              </a:buClr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Good at </a:t>
            </a:r>
            <a:r>
              <a:rPr lang="en-US" sz="3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science</a:t>
            </a:r>
            <a:r>
              <a:rPr lang="en-US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  <a:p>
            <a:pPr lvl="4">
              <a:lnSpc>
                <a:spcPct val="80000"/>
              </a:lnSpc>
              <a:spcBef>
                <a:spcPts val="640"/>
              </a:spcBef>
              <a:buClr>
                <a:schemeClr val="accent1"/>
              </a:buClr>
              <a:buSzPct val="100000"/>
              <a:buNone/>
            </a:pPr>
            <a:endParaRPr sz="3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4">
              <a:lnSpc>
                <a:spcPct val="80000"/>
              </a:lnSpc>
              <a:spcBef>
                <a:spcPts val="640"/>
              </a:spcBef>
              <a:buClr>
                <a:schemeClr val="accent1"/>
              </a:buClr>
              <a:buSzPct val="100000"/>
              <a:buNone/>
            </a:pPr>
            <a:endParaRPr sz="3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4">
              <a:lnSpc>
                <a:spcPct val="80000"/>
              </a:lnSpc>
              <a:spcBef>
                <a:spcPts val="640"/>
              </a:spcBef>
              <a:buClr>
                <a:schemeClr val="accent1"/>
              </a:buClr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Good at </a:t>
            </a:r>
            <a:r>
              <a:rPr lang="en-US" sz="32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music</a:t>
            </a:r>
            <a:r>
              <a:rPr lang="en-US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</p:txBody>
      </p:sp>
      <p:pic>
        <p:nvPicPr>
          <p:cNvPr id="298" name="Shape 298" descr="ma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1052513"/>
            <a:ext cx="1873249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 descr="act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0688" y="2636836"/>
            <a:ext cx="1800225" cy="15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 descr="iconmicroscop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8663" y="3357563"/>
            <a:ext cx="1398587" cy="146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 descr="sheet_music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4787" y="4868862"/>
            <a:ext cx="2047874" cy="136683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3071813" y="-603250"/>
            <a:ext cx="6481761" cy="2462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>
              <a:lnSpc>
                <a:spcPct val="90000"/>
              </a:lnSpc>
              <a:buClr>
                <a:schemeClr val="dk1"/>
              </a:buClr>
            </a:pPr>
            <a:endParaRPr sz="4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lnSpc>
                <a:spcPct val="90000"/>
              </a:lnSpc>
              <a:spcBef>
                <a:spcPts val="880"/>
              </a:spcBef>
              <a:buClr>
                <a:schemeClr val="dk1"/>
              </a:buClr>
              <a:buSzPct val="25000"/>
            </a:pPr>
            <a:r>
              <a:rPr lang="en-US" sz="4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So, are we born…</a:t>
            </a:r>
          </a:p>
          <a:p>
            <a:endParaRPr sz="4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1210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 descr="barbara-smaller-zach-is-in-the-gifted-and-talented-and-you-re-not-class-new-yorker-cartoon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54350" y="261938"/>
            <a:ext cx="5020704" cy="639643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14" name="Shape 314"/>
          <p:cNvSpPr txBox="1"/>
          <p:nvPr/>
        </p:nvSpPr>
        <p:spPr>
          <a:xfrm>
            <a:off x="1847851" y="333375"/>
            <a:ext cx="2303461" cy="706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Labels…</a:t>
            </a:r>
          </a:p>
        </p:txBody>
      </p:sp>
    </p:spTree>
    <p:extLst>
      <p:ext uri="{BB962C8B-B14F-4D97-AF65-F5344CB8AC3E}">
        <p14:creationId xmlns:p14="http://schemas.microsoft.com/office/powerpoint/2010/main" val="4537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Feeling This Creates in Children:</a:t>
            </a:r>
          </a:p>
        </p:txBody>
      </p:sp>
      <p:pic>
        <p:nvPicPr>
          <p:cNvPr id="320" name="Shape 320" descr="http://static.communitytable.parade.com/wp-content/uploads/2013/03/lead-praising-kid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2313" y="3860800"/>
            <a:ext cx="4986337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 descr="http://cdn.notonthehighstreet.com/system/product_images/images/000/649/825/original_tshirt%20detail%20cop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1" y="1052513"/>
            <a:ext cx="4248149" cy="4248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1798637" y="476250"/>
            <a:ext cx="8869362" cy="1417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</a:t>
            </a:r>
            <a:r>
              <a:rPr lang="en-US" b="1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 We </a:t>
            </a:r>
            <a:r>
              <a:rPr lang="en-US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Remain Engaged Learners?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2289175" y="2554286"/>
            <a:ext cx="7623174" cy="28908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r>
              <a:rPr lang="en-US" sz="8800" b="1">
                <a:solidFill>
                  <a:srgbClr val="00CC00"/>
                </a:solidFill>
                <a:latin typeface="Tahoma"/>
                <a:ea typeface="Tahoma"/>
                <a:cs typeface="Tahoma"/>
                <a:sym typeface="Tahoma"/>
              </a:rPr>
              <a:t>MINDSET MATTERS!</a:t>
            </a:r>
          </a:p>
        </p:txBody>
      </p:sp>
    </p:spTree>
    <p:extLst>
      <p:ext uri="{BB962C8B-B14F-4D97-AF65-F5344CB8AC3E}">
        <p14:creationId xmlns:p14="http://schemas.microsoft.com/office/powerpoint/2010/main" val="104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-US" b="1"/>
              <a:t>Prime Minister</a:t>
            </a:r>
          </a:p>
        </p:txBody>
      </p:sp>
      <p:pic>
        <p:nvPicPr>
          <p:cNvPr id="351" name="Shape 351" descr="Winsto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35213" y="1600200"/>
            <a:ext cx="3330575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172201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/>
              <a:t>   Winston Churchill </a:t>
            </a:r>
            <a:r>
              <a:rPr lang="en-US" b="1"/>
              <a:t>REPEATED</a:t>
            </a:r>
            <a:r>
              <a:rPr lang="en-US"/>
              <a:t> a grade during elementary school</a:t>
            </a:r>
          </a:p>
          <a:p>
            <a:pPr indent="-342900">
              <a:lnSpc>
                <a:spcPct val="100000"/>
              </a:lnSpc>
              <a:buSzPct val="25000"/>
              <a:buNone/>
            </a:pPr>
            <a:endParaRPr/>
          </a:p>
          <a:p>
            <a:pPr indent="-342900">
              <a:lnSpc>
                <a:spcPct val="100000"/>
              </a:lnSpc>
              <a:buSzPct val="25000"/>
              <a:buNone/>
            </a:pPr>
            <a:r>
              <a:rPr lang="en-US"/>
              <a:t>   He was placed in the </a:t>
            </a:r>
            <a:r>
              <a:rPr lang="en-US" b="1"/>
              <a:t>LOWEST </a:t>
            </a:r>
            <a:r>
              <a:rPr lang="en-US"/>
              <a:t>division of the </a:t>
            </a:r>
            <a:r>
              <a:rPr lang="en-US" b="1"/>
              <a:t>LOWEST</a:t>
            </a:r>
            <a:r>
              <a:rPr lang="en-US"/>
              <a:t> class</a:t>
            </a:r>
          </a:p>
          <a:p>
            <a:pPr indent="-342900">
              <a:lnSpc>
                <a:spcPct val="100000"/>
              </a:lnSpc>
              <a:buNone/>
            </a:pPr>
            <a:endParaRPr/>
          </a:p>
          <a:p>
            <a:pPr indent="-34290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3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-US" b="1"/>
              <a:t>Composer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1703386" y="1412876"/>
            <a:ext cx="4316412" cy="496887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/>
          </a:p>
          <a:p>
            <a:pPr indent="-342900" algn="ctr">
              <a:lnSpc>
                <a:spcPct val="100000"/>
              </a:lnSpc>
              <a:buSzPct val="25000"/>
              <a:buNone/>
            </a:pPr>
            <a:r>
              <a:rPr lang="en-US"/>
              <a:t>   Beethoven’s teacher called him a </a:t>
            </a:r>
            <a:r>
              <a:rPr lang="en-US" b="1"/>
              <a:t>HOPELESS</a:t>
            </a:r>
            <a:r>
              <a:rPr lang="en-US"/>
              <a:t> composer</a:t>
            </a:r>
          </a:p>
          <a:p>
            <a:pPr indent="-342900">
              <a:lnSpc>
                <a:spcPct val="100000"/>
              </a:lnSpc>
              <a:buSzPct val="25000"/>
              <a:buNone/>
            </a:pPr>
            <a:endParaRPr/>
          </a:p>
          <a:p>
            <a:pPr indent="-342900" algn="ctr">
              <a:lnSpc>
                <a:spcPct val="100000"/>
              </a:lnSpc>
              <a:buSzPct val="25000"/>
              <a:buNone/>
            </a:pPr>
            <a:r>
              <a:rPr lang="en-US"/>
              <a:t>   He wrote </a:t>
            </a:r>
            <a:r>
              <a:rPr lang="en-US" b="1"/>
              <a:t>5 </a:t>
            </a:r>
            <a:r>
              <a:rPr lang="en-US"/>
              <a:t>of his greatest </a:t>
            </a:r>
            <a:r>
              <a:rPr lang="en-US" b="1"/>
              <a:t>SYMPHONIES </a:t>
            </a:r>
            <a:r>
              <a:rPr lang="en-US"/>
              <a:t>while </a:t>
            </a:r>
            <a:r>
              <a:rPr lang="en-US" b="1"/>
              <a:t>DEAF</a:t>
            </a:r>
          </a:p>
          <a:p>
            <a:pPr indent="-342900">
              <a:buNone/>
            </a:pPr>
            <a:endParaRPr b="1"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172201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  <a:buNone/>
            </a:pPr>
            <a:endParaRPr/>
          </a:p>
        </p:txBody>
      </p:sp>
      <p:pic>
        <p:nvPicPr>
          <p:cNvPr id="360" name="Shape 360" descr="beethov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1557337"/>
            <a:ext cx="4168775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7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-US" b="1"/>
              <a:t>Writer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1981201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172201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  <a:p>
            <a:pPr indent="-342900" algn="ctr">
              <a:lnSpc>
                <a:spcPct val="100000"/>
              </a:lnSpc>
              <a:buSzPct val="25000"/>
              <a:buNone/>
            </a:pPr>
            <a:r>
              <a:rPr lang="en-US"/>
              <a:t>Leo Tolstoy </a:t>
            </a:r>
            <a:r>
              <a:rPr lang="en-US" b="1"/>
              <a:t>dropped </a:t>
            </a:r>
            <a:r>
              <a:rPr lang="en-US"/>
              <a:t>out of college</a:t>
            </a:r>
          </a:p>
          <a:p>
            <a:pPr indent="-342900">
              <a:lnSpc>
                <a:spcPct val="100000"/>
              </a:lnSpc>
              <a:buNone/>
            </a:pPr>
            <a:endParaRPr b="1"/>
          </a:p>
          <a:p>
            <a:pPr indent="-342900" algn="ctr">
              <a:lnSpc>
                <a:spcPct val="100000"/>
              </a:lnSpc>
              <a:buSzPct val="25000"/>
              <a:buNone/>
            </a:pPr>
            <a:r>
              <a:rPr lang="en-US"/>
              <a:t>  He was described as both “</a:t>
            </a:r>
            <a:r>
              <a:rPr lang="en-US" b="1"/>
              <a:t>UNABLE </a:t>
            </a:r>
            <a:r>
              <a:rPr lang="en-US"/>
              <a:t>and unwilling to</a:t>
            </a:r>
            <a:r>
              <a:rPr lang="en-US" b="1"/>
              <a:t> LEARN</a:t>
            </a:r>
            <a:r>
              <a:rPr lang="en-US"/>
              <a:t>" </a:t>
            </a:r>
          </a:p>
          <a:p>
            <a:pPr indent="-342900">
              <a:buNone/>
            </a:pPr>
            <a:endParaRPr/>
          </a:p>
        </p:txBody>
      </p:sp>
      <p:pic>
        <p:nvPicPr>
          <p:cNvPr id="368" name="Shape 368" descr="Leo-Tolstoy2-185x18_143414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288" y="1557337"/>
            <a:ext cx="4105275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7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 descr="C:\Users\tjm\Pictures\Road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800" y="5029200"/>
            <a:ext cx="2362200" cy="1579562"/>
          </a:xfrm>
          <a:prstGeom prst="rect">
            <a:avLst/>
          </a:prstGeom>
          <a:noFill/>
          <a:ln w="9525" cap="flat" cmpd="sng">
            <a:solidFill>
              <a:srgbClr val="0A134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6" name="Shape 246" descr="C:\Users\tjm\Pictures\SLEPPINS_TARGE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778876" y="1"/>
            <a:ext cx="1889125" cy="178911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524001" y="457200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Today’s Learning Target  and Success Criteria</a:t>
            </a:r>
            <a:r>
              <a:rPr lang="en-US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-US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body" idx="2"/>
          </p:nvPr>
        </p:nvSpPr>
        <p:spPr>
          <a:xfrm>
            <a:off x="1524001" y="1412876"/>
            <a:ext cx="8534399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r>
              <a:rPr lang="en-U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 can deepen my understanding of Mindset.</a:t>
            </a:r>
          </a:p>
          <a:p>
            <a:pPr marL="342900" indent="-342900">
              <a:lnSpc>
                <a:spcPct val="15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meet this Learning Target I need to be able to: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Determine my mindset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Identify characteristics of a fixed mindset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Identify 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characteristics of a growth mindset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Explain the importance of developing a growth mindset in 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myself</a:t>
            </a: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480"/>
              </a:spcBef>
              <a:buClr>
                <a:schemeClr val="accent1"/>
              </a:buClr>
              <a:buSzPct val="100000"/>
              <a:buNone/>
            </a:pP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891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Role Models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1992312" y="1196976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endParaRPr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ctr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….</a:t>
            </a:r>
            <a:r>
              <a:rPr lang="en-U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Einstein's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teacher said that he was ‘academically subnormal’</a:t>
            </a:r>
          </a:p>
          <a:p>
            <a:pPr marL="342900" indent="-342900" algn="ctr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25000"/>
              <a:buNone/>
            </a:pP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ctr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….</a:t>
            </a:r>
            <a:r>
              <a:rPr lang="en-U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Michael Jordan's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coach said that he wasn’t more talented than other people…</a:t>
            </a:r>
          </a:p>
          <a:p>
            <a:pPr marL="342900" indent="-342900" algn="ctr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25000"/>
              <a:buNone/>
            </a:pPr>
            <a:endParaRPr sz="2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ctr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…..</a:t>
            </a:r>
            <a:r>
              <a:rPr lang="en-U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Walt Disney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was told that he lacked ‘creative imagination’</a:t>
            </a:r>
          </a:p>
        </p:txBody>
      </p:sp>
    </p:spTree>
    <p:extLst>
      <p:ext uri="{BB962C8B-B14F-4D97-AF65-F5344CB8AC3E}">
        <p14:creationId xmlns:p14="http://schemas.microsoft.com/office/powerpoint/2010/main" val="207389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85800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“Growing Your Mind” </a:t>
            </a:r>
            <a:br>
              <a:rPr lang="en-US" b="1" dirty="0" smtClean="0"/>
            </a:br>
            <a:r>
              <a:rPr lang="en-US" sz="2400" dirty="0"/>
              <a:t>by Khan Academy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511" y="1600200"/>
            <a:ext cx="671137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22170" y="5867400"/>
            <a:ext cx="4900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https://www.youtube.com/watch?v=WtKJrB5rOKs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Neuroplasticity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/>
              <a:t>by </a:t>
            </a:r>
            <a:r>
              <a:rPr lang="en-US" sz="2400" b="1" dirty="0" err="1"/>
              <a:t>Sentis</a:t>
            </a:r>
            <a:endParaRPr lang="en-US" sz="2400" b="1" dirty="0"/>
          </a:p>
        </p:txBody>
      </p:sp>
      <p:pic>
        <p:nvPicPr>
          <p:cNvPr id="4099" name="Picture 3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600201"/>
            <a:ext cx="7656220" cy="382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89215" y="5961777"/>
            <a:ext cx="4849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https://www.youtube.com/watch?v=ELpfYCZa87g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 descr="C:\Users\tjm\Pictures\2014-01-Michael-Jordan-Quotes-9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8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2279650" y="274637"/>
            <a:ext cx="6696074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FF3300"/>
              </a:buClr>
              <a:buSzPct val="25000"/>
            </a:pPr>
            <a:r>
              <a:rPr lang="en-US" sz="4000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b="1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Fixed mindset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1847850" y="1484313"/>
            <a:ext cx="3792536" cy="4876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  <a:buSzPct val="25000"/>
              <a:buNone/>
            </a:pPr>
            <a:r>
              <a:rPr lang="en-US" sz="2400"/>
              <a:t>Intelligence is CARVED IN STONE</a:t>
            </a:r>
          </a:p>
          <a:p>
            <a:pPr indent="-342900">
              <a:spcBef>
                <a:spcPts val="320"/>
              </a:spcBef>
              <a:buSzPct val="25000"/>
              <a:buNone/>
            </a:pPr>
            <a:endParaRPr sz="1600" b="1"/>
          </a:p>
          <a:p>
            <a:pPr indent="-342900">
              <a:spcBef>
                <a:spcPts val="480"/>
              </a:spcBef>
              <a:buSzPct val="25000"/>
              <a:buNone/>
            </a:pPr>
            <a:r>
              <a:rPr lang="en-US" sz="2400"/>
              <a:t>Scores on a test      </a:t>
            </a:r>
          </a:p>
          <a:p>
            <a:pPr indent="-342900">
              <a:spcBef>
                <a:spcPts val="480"/>
              </a:spcBef>
              <a:buSzPct val="25000"/>
              <a:buNone/>
            </a:pPr>
            <a:r>
              <a:rPr lang="en-US" sz="2400"/>
              <a:t>MEASURE POTENTIAL</a:t>
            </a:r>
          </a:p>
          <a:p>
            <a:pPr indent="-342900">
              <a:spcBef>
                <a:spcPts val="320"/>
              </a:spcBef>
              <a:buSzPct val="25000"/>
              <a:buNone/>
            </a:pPr>
            <a:endParaRPr sz="1600"/>
          </a:p>
          <a:p>
            <a:pPr indent="-342900">
              <a:spcBef>
                <a:spcPts val="480"/>
              </a:spcBef>
              <a:buSzPct val="25000"/>
              <a:buNone/>
            </a:pPr>
            <a:r>
              <a:rPr lang="en-US" sz="2400"/>
              <a:t>Intelligent people shouldn’t have to WORK HARD</a:t>
            </a:r>
          </a:p>
          <a:p>
            <a:pPr indent="-342900">
              <a:spcBef>
                <a:spcPts val="320"/>
              </a:spcBef>
              <a:buSzPct val="25000"/>
              <a:buNone/>
            </a:pPr>
            <a:endParaRPr sz="1600"/>
          </a:p>
          <a:p>
            <a:pPr indent="-342900">
              <a:spcBef>
                <a:spcPts val="480"/>
              </a:spcBef>
              <a:buSzPct val="25000"/>
              <a:buNone/>
            </a:pPr>
            <a:r>
              <a:rPr lang="en-US" sz="2400"/>
              <a:t>Failure reflects a</a:t>
            </a:r>
            <a:r>
              <a:rPr lang="en-US" sz="1800"/>
              <a:t> </a:t>
            </a:r>
            <a:r>
              <a:rPr lang="en-US" sz="2400"/>
              <a:t>LACK</a:t>
            </a:r>
            <a:r>
              <a:rPr lang="en-US" sz="1800"/>
              <a:t> </a:t>
            </a:r>
            <a:r>
              <a:rPr lang="en-US" sz="2400"/>
              <a:t>of INTELLIGENCE 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437313" y="2492376"/>
            <a:ext cx="3697287" cy="36036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  <a:buNone/>
            </a:pPr>
            <a:endParaRPr/>
          </a:p>
        </p:txBody>
      </p:sp>
      <p:pic>
        <p:nvPicPr>
          <p:cNvPr id="422" name="Shape 422" descr="Einstein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0463" y="1484312"/>
            <a:ext cx="3889375" cy="461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70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1847851" y="692150"/>
            <a:ext cx="4525961" cy="1417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Fixed Mindset: 40% of Kids</a:t>
            </a:r>
          </a:p>
        </p:txBody>
      </p:sp>
      <p:pic>
        <p:nvPicPr>
          <p:cNvPr id="428" name="Shape 4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93963" y="762001"/>
            <a:ext cx="9296399" cy="557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6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 on Fire – So What Do I Do?</a:t>
            </a:r>
          </a:p>
        </p:txBody>
      </p:sp>
      <p:pic>
        <p:nvPicPr>
          <p:cNvPr id="434" name="Shape 4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8213" y="2069205"/>
            <a:ext cx="7458075" cy="30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790422" y="57560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https://www.youtube.com/watch?v=OWU2ygZr18c&amp;list=PL26TWf6nClm2IIdN9OtI9Ls4PI0ZZX_zK&amp;index=19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rgbClr val="000080"/>
              </a:buClr>
              <a:buSzPct val="25000"/>
            </a:pPr>
            <a:r>
              <a:rPr lang="en-US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Growth mindset</a:t>
            </a:r>
            <a:r>
              <a:rPr lang="en-US" sz="3200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311900" y="1700211"/>
            <a:ext cx="4051300" cy="45434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2400"/>
              <a:t>Intelligence is MALLEABLE</a:t>
            </a:r>
          </a:p>
          <a:p>
            <a:pPr indent="-342900">
              <a:lnSpc>
                <a:spcPct val="80000"/>
              </a:lnSpc>
              <a:spcBef>
                <a:spcPts val="480"/>
              </a:spcBef>
              <a:buNone/>
            </a:pPr>
            <a:endParaRPr sz="2400"/>
          </a:p>
          <a:p>
            <a:pPr indent="-342900">
              <a:lnSpc>
                <a:spcPct val="80000"/>
              </a:lnSpc>
              <a:spcBef>
                <a:spcPts val="480"/>
              </a:spcBef>
              <a:buSzPct val="25000"/>
              <a:buNone/>
            </a:pPr>
            <a:r>
              <a:rPr lang="en-US" sz="2400"/>
              <a:t>Learning requires</a:t>
            </a:r>
            <a:r>
              <a:rPr lang="en-US" sz="1600"/>
              <a:t>  </a:t>
            </a:r>
            <a:r>
              <a:rPr lang="en-US" sz="2400"/>
              <a:t>HARD WORK</a:t>
            </a:r>
            <a:r>
              <a:rPr lang="en-US" sz="1600"/>
              <a:t> </a:t>
            </a:r>
            <a:r>
              <a:rPr lang="en-US" sz="2400"/>
              <a:t>and</a:t>
            </a:r>
            <a:r>
              <a:rPr lang="en-US" sz="1600"/>
              <a:t> </a:t>
            </a:r>
            <a:r>
              <a:rPr lang="en-US" sz="2400"/>
              <a:t>EFFORT</a:t>
            </a:r>
          </a:p>
          <a:p>
            <a:pPr indent="-342900">
              <a:lnSpc>
                <a:spcPct val="80000"/>
              </a:lnSpc>
              <a:spcBef>
                <a:spcPts val="480"/>
              </a:spcBef>
              <a:buNone/>
            </a:pPr>
            <a:endParaRPr sz="2400"/>
          </a:p>
          <a:p>
            <a:pPr indent="-342900">
              <a:lnSpc>
                <a:spcPct val="80000"/>
              </a:lnSpc>
              <a:spcBef>
                <a:spcPts val="480"/>
              </a:spcBef>
              <a:buSzPct val="25000"/>
              <a:buNone/>
            </a:pPr>
            <a:r>
              <a:rPr lang="en-US" sz="2400"/>
              <a:t>ALL individuals CAN LEARN and improve</a:t>
            </a:r>
          </a:p>
          <a:p>
            <a:pPr indent="-342900">
              <a:lnSpc>
                <a:spcPct val="80000"/>
              </a:lnSpc>
              <a:spcBef>
                <a:spcPts val="480"/>
              </a:spcBef>
              <a:buNone/>
            </a:pPr>
            <a:endParaRPr sz="2400"/>
          </a:p>
          <a:p>
            <a:pPr indent="-342900">
              <a:lnSpc>
                <a:spcPct val="80000"/>
              </a:lnSpc>
              <a:spcBef>
                <a:spcPts val="480"/>
              </a:spcBef>
              <a:buSzPct val="25000"/>
              <a:buNone/>
            </a:pPr>
            <a:r>
              <a:rPr lang="en-US" sz="2400"/>
              <a:t>We CANNOT MEASURE a person’s POTENTIAL</a:t>
            </a:r>
          </a:p>
          <a:p>
            <a:pPr indent="-342900">
              <a:lnSpc>
                <a:spcPct val="80000"/>
              </a:lnSpc>
              <a:spcBef>
                <a:spcPts val="480"/>
              </a:spcBef>
              <a:buSzPct val="25000"/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>
              <a:spcBef>
                <a:spcPts val="480"/>
              </a:spcBef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41" name="Shape 441" descr="Zucchini%2520Plant,%2520with%2520seed%2520pod%2520on%2520top,%25203-15-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8213" y="1844676"/>
            <a:ext cx="3719511" cy="41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4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1524000" y="549275"/>
            <a:ext cx="5103812" cy="1417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Growth Mindset: 40% of Kids</a:t>
            </a:r>
          </a:p>
        </p:txBody>
      </p:sp>
      <p:pic>
        <p:nvPicPr>
          <p:cNvPr id="447" name="Shape 4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98788" y="762001"/>
            <a:ext cx="9296399" cy="560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6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-US" b="1">
                <a:latin typeface="Avenir"/>
                <a:ea typeface="Avenir"/>
                <a:cs typeface="Avenir"/>
                <a:sym typeface="Avenir"/>
              </a:rPr>
              <a:t>Mindsets Can Change!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1981201" y="1600201"/>
            <a:ext cx="7856537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dirty="0"/>
              <a:t>Rigorous research also shows that mindsets can change</a:t>
            </a:r>
          </a:p>
          <a:p>
            <a:pPr marL="0" indent="0">
              <a:lnSpc>
                <a:spcPct val="100000"/>
              </a:lnSpc>
              <a:buSzPct val="25000"/>
              <a:buNone/>
            </a:pPr>
            <a:endParaRPr dirty="0"/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en-US" dirty="0"/>
              <a:t>When they are changed to have a Growth Mindset,</a:t>
            </a:r>
            <a:r>
              <a:rPr lang="en-US" b="1" dirty="0"/>
              <a:t> students do better</a:t>
            </a:r>
          </a:p>
        </p:txBody>
      </p:sp>
      <p:pic>
        <p:nvPicPr>
          <p:cNvPr id="454" name="Shape 454" descr="liftinghig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6725" y="3933825"/>
            <a:ext cx="2524124" cy="2351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8268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Are You?  </a:t>
            </a:r>
            <a:b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Take the Mindset Quiz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2135188" y="1773236"/>
            <a:ext cx="7848599" cy="37433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Complete the Mindset Quiz </a:t>
            </a:r>
            <a:r>
              <a:rPr lang="en-US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– individually and honestly 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this is for 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you!</a:t>
            </a: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Using the Answer Key, determine the mindset for each 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question 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 the quiz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Determine your score</a:t>
            </a:r>
          </a:p>
        </p:txBody>
      </p:sp>
      <p:pic>
        <p:nvPicPr>
          <p:cNvPr id="255" name="Shape 255" descr="C:\Users\tjm\Pictures\quiz-pi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387" y="4797425"/>
            <a:ext cx="2741612" cy="1871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9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Man on Fire – The Gunshot Holds no Fear and Training</a:t>
            </a:r>
          </a:p>
        </p:txBody>
      </p:sp>
      <p:pic>
        <p:nvPicPr>
          <p:cNvPr id="460" name="Shape 4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24112" y="2060575"/>
            <a:ext cx="7299324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596268" y="6303963"/>
            <a:ext cx="4955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https://www.youtube.com/watch?v=4WYlRcuLpR4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ctrTitle"/>
          </p:nvPr>
        </p:nvSpPr>
        <p:spPr>
          <a:xfrm>
            <a:off x="1992312" y="1768475"/>
            <a:ext cx="7704136" cy="17367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6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Three Mindset Rules</a:t>
            </a:r>
          </a:p>
        </p:txBody>
      </p:sp>
    </p:spTree>
    <p:extLst>
      <p:ext uri="{BB962C8B-B14F-4D97-AF65-F5344CB8AC3E}">
        <p14:creationId xmlns:p14="http://schemas.microsoft.com/office/powerpoint/2010/main" val="2787908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Mindset Rule #1</a:t>
            </a:r>
          </a:p>
        </p:txBody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2133601" y="1535112"/>
            <a:ext cx="3809999" cy="6397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 Mindset	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2133601" y="2174875"/>
            <a:ext cx="3809999" cy="3951286"/>
          </a:xfrm>
          <a:prstGeom prst="rect">
            <a:avLst/>
          </a:prstGeom>
          <a:solidFill>
            <a:srgbClr val="B9C1F6"/>
          </a:solidFill>
          <a:ln w="9525" cap="flat" cmpd="sng">
            <a:solidFill>
              <a:srgbClr val="060D3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endParaRPr sz="4800" b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ctr">
              <a:lnSpc>
                <a:spcPct val="100000"/>
              </a:lnSpc>
              <a:spcBef>
                <a:spcPts val="960"/>
              </a:spcBef>
              <a:buClr>
                <a:schemeClr val="accent1"/>
              </a:buClr>
              <a:buSzPct val="25000"/>
            </a:pPr>
            <a:r>
              <a:rPr lang="en-US" sz="4800" b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Look smart at all costs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246813" y="1535112"/>
            <a:ext cx="3811587" cy="6397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 Mindset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2"/>
          </p:nvPr>
        </p:nvSpPr>
        <p:spPr>
          <a:xfrm>
            <a:off x="6246813" y="2174875"/>
            <a:ext cx="3811587" cy="3951286"/>
          </a:xfrm>
          <a:prstGeom prst="rect">
            <a:avLst/>
          </a:prstGeom>
          <a:solidFill>
            <a:srgbClr val="5CFF5C"/>
          </a:solidFill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ctr">
              <a:lnSpc>
                <a:spcPct val="100000"/>
              </a:lnSpc>
              <a:spcBef>
                <a:spcPts val="1080"/>
              </a:spcBef>
              <a:buClr>
                <a:schemeClr val="accent1"/>
              </a:buClr>
              <a:buSzPct val="25000"/>
              <a:buNone/>
            </a:pPr>
            <a:r>
              <a:rPr lang="en-US" sz="5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 at all costs</a:t>
            </a:r>
          </a:p>
        </p:txBody>
      </p:sp>
    </p:spTree>
    <p:extLst>
      <p:ext uri="{BB962C8B-B14F-4D97-AF65-F5344CB8AC3E}">
        <p14:creationId xmlns:p14="http://schemas.microsoft.com/office/powerpoint/2010/main" val="27614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Mindset Rule #2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2133601" y="1535112"/>
            <a:ext cx="3809999" cy="6397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 Mindset	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2133601" y="2174875"/>
            <a:ext cx="3809999" cy="3951286"/>
          </a:xfrm>
          <a:prstGeom prst="rect">
            <a:avLst/>
          </a:prstGeom>
          <a:solidFill>
            <a:srgbClr val="B9C1F6"/>
          </a:solidFill>
          <a:ln w="9525" cap="flat" cmpd="sng">
            <a:solidFill>
              <a:srgbClr val="060D3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endParaRPr sz="4800" b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ctr">
              <a:lnSpc>
                <a:spcPct val="100000"/>
              </a:lnSpc>
              <a:spcBef>
                <a:spcPts val="960"/>
              </a:spcBef>
              <a:buClr>
                <a:schemeClr val="accent1"/>
              </a:buClr>
              <a:buSzPct val="25000"/>
            </a:pPr>
            <a:r>
              <a:rPr lang="en-US" sz="4800" b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 should come naturally</a:t>
            </a:r>
          </a:p>
        </p:txBody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246813" y="1535112"/>
            <a:ext cx="3811587" cy="6397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 Mindset</a:t>
            </a:r>
          </a:p>
        </p:txBody>
      </p:sp>
      <p:sp>
        <p:nvSpPr>
          <p:cNvPr id="508" name="Shape 508"/>
          <p:cNvSpPr txBox="1">
            <a:spLocks noGrp="1"/>
          </p:cNvSpPr>
          <p:nvPr>
            <p:ph type="body" idx="2"/>
          </p:nvPr>
        </p:nvSpPr>
        <p:spPr>
          <a:xfrm>
            <a:off x="6246813" y="2174875"/>
            <a:ext cx="3811587" cy="3951286"/>
          </a:xfrm>
          <a:prstGeom prst="rect">
            <a:avLst/>
          </a:prstGeom>
          <a:solidFill>
            <a:srgbClr val="5CFF5C"/>
          </a:solidFill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 algn="ctr">
              <a:lnSpc>
                <a:spcPct val="100000"/>
              </a:lnSpc>
              <a:spcBef>
                <a:spcPts val="880"/>
              </a:spcBef>
              <a:buClr>
                <a:schemeClr val="accent1"/>
              </a:buClr>
              <a:buSzPct val="25000"/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Work hard – effort is key</a:t>
            </a:r>
          </a:p>
        </p:txBody>
      </p:sp>
    </p:spTree>
    <p:extLst>
      <p:ext uri="{BB962C8B-B14F-4D97-AF65-F5344CB8AC3E}">
        <p14:creationId xmlns:p14="http://schemas.microsoft.com/office/powerpoint/2010/main" val="18530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2063750" y="260350"/>
            <a:ext cx="8289924" cy="1417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 Geniuses Work-- </a:t>
            </a:r>
            <a:b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 Does it Just Come Naturally?</a:t>
            </a:r>
          </a:p>
        </p:txBody>
      </p:sp>
      <p:pic>
        <p:nvPicPr>
          <p:cNvPr id="514" name="Shape 514" descr="einstein working"/>
          <p:cNvPicPr preferRelativeResize="0"/>
          <p:nvPr/>
        </p:nvPicPr>
        <p:blipFill rotWithShape="1">
          <a:blip r:embed="rId3">
            <a:alphaModFix/>
          </a:blip>
          <a:srcRect l="-2492" r="-2492"/>
          <a:stretch/>
        </p:blipFill>
        <p:spPr>
          <a:xfrm>
            <a:off x="2068513" y="2135186"/>
            <a:ext cx="3809999" cy="411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5" name="Shape 515" descr="marie curie.tif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2863" y="2135187"/>
            <a:ext cx="3587749" cy="3989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8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Shape 520" descr="Image result for thomas edison quot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550" y="692151"/>
            <a:ext cx="7416800" cy="4935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0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Shape 525" descr="https://s-media-cache-ak0.pinimg.com/736x/9e/f1/d9/9ef1d94bf861cd9545d017d9c5f18a9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750" y="476250"/>
            <a:ext cx="8342312" cy="4897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6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Mindset Rule #3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2133601" y="1535112"/>
            <a:ext cx="3809999" cy="6397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 Mindset	</a:t>
            </a:r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2133601" y="2174875"/>
            <a:ext cx="3809999" cy="3951286"/>
          </a:xfrm>
          <a:prstGeom prst="rect">
            <a:avLst/>
          </a:prstGeom>
          <a:solidFill>
            <a:srgbClr val="B9C1F6"/>
          </a:solidFill>
          <a:ln w="9525" cap="flat" cmpd="sng">
            <a:solidFill>
              <a:srgbClr val="060D3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4000" b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It’s all about me…</a:t>
            </a:r>
          </a:p>
          <a:p>
            <a:pPr marL="342900" indent="-342900">
              <a:lnSpc>
                <a:spcPct val="100000"/>
              </a:lnSpc>
              <a:spcBef>
                <a:spcPts val="72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sz="3600" b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Hide mistakes</a:t>
            </a:r>
          </a:p>
          <a:p>
            <a:pPr marL="342900" indent="-342900">
              <a:lnSpc>
                <a:spcPct val="100000"/>
              </a:lnSpc>
              <a:spcBef>
                <a:spcPts val="72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sz="3600" b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Avoid showing deficiencies</a:t>
            </a:r>
          </a:p>
        </p:txBody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246813" y="1535112"/>
            <a:ext cx="3811587" cy="6397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 Mindset</a:t>
            </a:r>
          </a:p>
        </p:txBody>
      </p:sp>
      <p:sp>
        <p:nvSpPr>
          <p:cNvPr id="534" name="Shape 534"/>
          <p:cNvSpPr txBox="1">
            <a:spLocks noGrp="1"/>
          </p:cNvSpPr>
          <p:nvPr>
            <p:ph type="body" idx="2"/>
          </p:nvPr>
        </p:nvSpPr>
        <p:spPr>
          <a:xfrm>
            <a:off x="6246813" y="2174875"/>
            <a:ext cx="3811587" cy="3951286"/>
          </a:xfrm>
          <a:prstGeom prst="rect">
            <a:avLst/>
          </a:prstGeom>
          <a:solidFill>
            <a:srgbClr val="5CFF5C"/>
          </a:solidFill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It’s all about learning…</a:t>
            </a:r>
          </a:p>
          <a:p>
            <a:pPr marL="342900" indent="-342900">
              <a:lnSpc>
                <a:spcPct val="100000"/>
              </a:lnSpc>
              <a:spcBef>
                <a:spcPts val="72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Capitalize on mistakes</a:t>
            </a:r>
          </a:p>
          <a:p>
            <a:pPr marL="342900" indent="-342900">
              <a:lnSpc>
                <a:spcPct val="100000"/>
              </a:lnSpc>
              <a:spcBef>
                <a:spcPts val="72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Confront deficiencies</a:t>
            </a:r>
          </a:p>
        </p:txBody>
      </p:sp>
    </p:spTree>
    <p:extLst>
      <p:ext uri="{BB962C8B-B14F-4D97-AF65-F5344CB8AC3E}">
        <p14:creationId xmlns:p14="http://schemas.microsoft.com/office/powerpoint/2010/main" val="10297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After a setback…</a:t>
            </a:r>
          </a:p>
        </p:txBody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2133601" y="1535112"/>
            <a:ext cx="3809999" cy="6397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 Mindset	</a:t>
            </a:r>
          </a:p>
        </p:txBody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2133601" y="2174875"/>
            <a:ext cx="3809999" cy="3951286"/>
          </a:xfrm>
          <a:prstGeom prst="rect">
            <a:avLst/>
          </a:prstGeom>
          <a:solidFill>
            <a:srgbClr val="B9C1F6"/>
          </a:solidFill>
          <a:ln w="9525" cap="flat" cmpd="sng">
            <a:solidFill>
              <a:srgbClr val="060D35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 b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“I’m spending less time on this subject from now on.”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</a:pPr>
            <a:r>
              <a:rPr lang="en-US" sz="2800" b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“I would try not to take this subject ever again.”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</a:pPr>
            <a:r>
              <a:rPr lang="en-US" sz="2800" b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“Maybe I should cheat on the next test…”</a:t>
            </a: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</a:pPr>
            <a:endParaRPr sz="2800" b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246813" y="1535112"/>
            <a:ext cx="3811587" cy="6397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 Mindset</a:t>
            </a:r>
          </a:p>
        </p:txBody>
      </p:sp>
      <p:sp>
        <p:nvSpPr>
          <p:cNvPr id="543" name="Shape 543"/>
          <p:cNvSpPr txBox="1">
            <a:spLocks noGrp="1"/>
          </p:cNvSpPr>
          <p:nvPr>
            <p:ph type="body" idx="2"/>
          </p:nvPr>
        </p:nvSpPr>
        <p:spPr>
          <a:xfrm>
            <a:off x="6246813" y="2174875"/>
            <a:ext cx="3811587" cy="3951286"/>
          </a:xfrm>
          <a:prstGeom prst="rect">
            <a:avLst/>
          </a:prstGeom>
          <a:solidFill>
            <a:srgbClr val="5CFF5C"/>
          </a:solidFill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“I need to work harder in this class from now on.” 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“I should spend more time studying for the tests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.”</a:t>
            </a:r>
          </a:p>
          <a:p>
            <a:pPr marL="342900" indent="-342900">
              <a:spcBef>
                <a:spcPts val="480"/>
              </a:spcBef>
              <a:buClr>
                <a:schemeClr val="accent1"/>
              </a:buClr>
              <a:buSzPct val="100000"/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346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Growth Mindset Brains Work Harder!</a:t>
            </a:r>
          </a:p>
        </p:txBody>
      </p:sp>
      <p:pic>
        <p:nvPicPr>
          <p:cNvPr id="549" name="Shape 549" descr="moser.tiff"/>
          <p:cNvPicPr preferRelativeResize="0"/>
          <p:nvPr/>
        </p:nvPicPr>
        <p:blipFill rotWithShape="1">
          <a:blip r:embed="rId3">
            <a:alphaModFix/>
          </a:blip>
          <a:srcRect l="-28775" r="-28775"/>
          <a:stretch/>
        </p:blipFill>
        <p:spPr>
          <a:xfrm>
            <a:off x="2128837" y="1903411"/>
            <a:ext cx="7772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/>
          <p:nvPr/>
        </p:nvSpPr>
        <p:spPr>
          <a:xfrm>
            <a:off x="4960937" y="6276976"/>
            <a:ext cx="1849436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66"/>
              </a:buClr>
              <a:buSzPct val="25000"/>
            </a:pPr>
            <a:r>
              <a:rPr lang="en-US">
                <a:solidFill>
                  <a:srgbClr val="FFFF66"/>
                </a:solidFill>
                <a:latin typeface="Times"/>
                <a:ea typeface="Times"/>
                <a:cs typeface="Times"/>
                <a:sym typeface="Times"/>
              </a:rPr>
              <a:t>Moser et al., 2011</a:t>
            </a:r>
          </a:p>
        </p:txBody>
      </p:sp>
    </p:spTree>
    <p:extLst>
      <p:ext uri="{BB962C8B-B14F-4D97-AF65-F5344CB8AC3E}">
        <p14:creationId xmlns:p14="http://schemas.microsoft.com/office/powerpoint/2010/main" val="24112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 descr="C:\Users\tjm\Pictures\Answer-Ke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9711" y="1"/>
            <a:ext cx="1538286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Answer Key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2133601" y="1524001"/>
            <a:ext cx="3809999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Georgia"/>
              <a:buAutoNum type="arabicPeriod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</a:t>
            </a:r>
          </a:p>
          <a:p>
            <a:pPr marL="514350" indent="-5143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</a:t>
            </a:r>
          </a:p>
          <a:p>
            <a:pPr marL="514350" indent="-5143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–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growth</a:t>
            </a:r>
          </a:p>
          <a:p>
            <a:pPr marL="514350" indent="-5143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Personality/character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</a:t>
            </a:r>
          </a:p>
          <a:p>
            <a:pPr marL="514350" indent="-5143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Personality/character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</a:t>
            </a:r>
          </a:p>
          <a:p>
            <a:pPr marL="514350" indent="-5143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</a:t>
            </a:r>
          </a:p>
          <a:p>
            <a:pPr marL="514350" indent="-5143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</a:t>
            </a:r>
          </a:p>
          <a:p>
            <a:pPr marL="514350" indent="-5143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</a:t>
            </a:r>
          </a:p>
          <a:p>
            <a:pPr marL="514350" indent="-5143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</a:t>
            </a:r>
          </a:p>
          <a:p>
            <a:pPr marL="514350" indent="-5143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Personality/character mindset -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2"/>
          </p:nvPr>
        </p:nvSpPr>
        <p:spPr>
          <a:xfrm>
            <a:off x="6248401" y="1524001"/>
            <a:ext cx="3809999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Georgia"/>
              <a:buAutoNum type="arabicPeriod" startAt="11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 startAt="11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Personality/character 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 startAt="11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 startAt="11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 startAt="11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–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growth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 startAt="11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 startAt="11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Personality/character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 startAt="11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Personality/character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 startAt="11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–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Georgia"/>
              <a:buAutoNum type="arabicPeriod" startAt="11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Ability mindset - </a:t>
            </a:r>
            <a:r>
              <a:rPr lang="en-US" sz="20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</a:t>
            </a:r>
          </a:p>
        </p:txBody>
      </p:sp>
    </p:spTree>
    <p:extLst>
      <p:ext uri="{BB962C8B-B14F-4D97-AF65-F5344CB8AC3E}">
        <p14:creationId xmlns:p14="http://schemas.microsoft.com/office/powerpoint/2010/main" val="41281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b="1"/>
              <a:t>People have increased their IQ by 30 POINTS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2135188" y="2060575"/>
            <a:ext cx="7924799" cy="395128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b="0"/>
              <a:t>With the right mindset people can achieve more than an IQ test might reveal</a:t>
            </a:r>
          </a:p>
        </p:txBody>
      </p:sp>
      <p:pic>
        <p:nvPicPr>
          <p:cNvPr id="557" name="Shape 557" descr="C:\Users\tjm\Pictures\canstock18753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3141662"/>
            <a:ext cx="2730500" cy="2951161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Shape 558"/>
          <p:cNvSpPr txBox="1"/>
          <p:nvPr/>
        </p:nvSpPr>
        <p:spPr>
          <a:xfrm>
            <a:off x="4079876" y="5805488"/>
            <a:ext cx="4103687" cy="4825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994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"/>
            <a:ext cx="10566399" cy="851338"/>
          </a:xfrm>
        </p:spPr>
        <p:txBody>
          <a:bodyPr/>
          <a:lstStyle/>
          <a:p>
            <a:r>
              <a:rPr lang="en-US" dirty="0"/>
              <a:t>Team Hoyt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8636" y="830317"/>
            <a:ext cx="10566399" cy="809297"/>
          </a:xfrm>
        </p:spPr>
        <p:txBody>
          <a:bodyPr>
            <a:normAutofit/>
          </a:bodyPr>
          <a:lstStyle/>
          <a:p>
            <a:r>
              <a:rPr lang="en-US" dirty="0" smtClean="0"/>
              <a:t>“Yes You Can!”</a:t>
            </a:r>
            <a:endParaRPr lang="en-US" dirty="0"/>
          </a:p>
        </p:txBody>
      </p:sp>
      <p:pic>
        <p:nvPicPr>
          <p:cNvPr id="1026" name="Picture 2" descr="Image result for team ho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70" y="324580"/>
            <a:ext cx="3019425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am ho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05" y="3963606"/>
            <a:ext cx="4261068" cy="26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eam hoy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15" y="1856927"/>
            <a:ext cx="3157043" cy="476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We Can!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marL="177800" indent="0">
              <a:buNone/>
            </a:pPr>
            <a:r>
              <a:rPr lang="en-US" dirty="0" smtClean="0"/>
              <a:t>Article: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www.teamhoyt.com/About-Team-Hoyt.html</a:t>
            </a:r>
            <a:endParaRPr lang="en-US" dirty="0" smtClean="0"/>
          </a:p>
          <a:p>
            <a:endParaRPr lang="en-US" dirty="0" smtClean="0"/>
          </a:p>
          <a:p>
            <a:pPr marL="177800" indent="0">
              <a:buNone/>
            </a:pPr>
            <a:r>
              <a:rPr lang="en-US" dirty="0" smtClean="0"/>
              <a:t>Video (</a:t>
            </a:r>
            <a:r>
              <a:rPr lang="en-US" dirty="0"/>
              <a:t>Jimmy V Perseverance </a:t>
            </a:r>
            <a:r>
              <a:rPr lang="en-US" dirty="0" smtClean="0"/>
              <a:t>Award):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www.youtube.com/watch?v=xBXy1EH4nYc&amp;index=2&amp;list=PLko-Gs2a2nXhGnvdSOQW22A7r5pIkOEYF</a:t>
            </a:r>
            <a:endParaRPr lang="en-US" dirty="0" smtClean="0"/>
          </a:p>
          <a:p>
            <a:pPr marL="177800" indent="0">
              <a:buNone/>
            </a:pPr>
            <a:r>
              <a:rPr lang="en-US" dirty="0" smtClean="0"/>
              <a:t>Better Quality:</a:t>
            </a:r>
            <a:endParaRPr lang="en-US" dirty="0"/>
          </a:p>
          <a:p>
            <a:pPr marL="177800" indent="0">
              <a:buNone/>
            </a:pPr>
            <a:r>
              <a:rPr lang="en-US" dirty="0">
                <a:hlinkClick r:id="rId4"/>
              </a:rPr>
              <a:t>https://www.youtube.com/watch?v=-</a:t>
            </a:r>
            <a:r>
              <a:rPr lang="en-US" dirty="0" smtClean="0">
                <a:hlinkClick r:id="rId4"/>
              </a:rPr>
              <a:t>FQpAtmzGDM&amp;list=PLko-Gs2a2nXhGnvdSOQW22A7r5pIkOEYF&amp;index=3</a:t>
            </a:r>
            <a:endParaRPr lang="en-US" dirty="0" smtClean="0"/>
          </a:p>
          <a:p>
            <a:pPr marL="177800" indent="0">
              <a:buNone/>
            </a:pPr>
            <a:endParaRPr lang="en-US" dirty="0" smtClean="0"/>
          </a:p>
          <a:p>
            <a:pPr marL="177800" indent="0">
              <a:buNone/>
            </a:pPr>
            <a:r>
              <a:rPr lang="en-US" dirty="0" smtClean="0"/>
              <a:t>Video (I Can Only </a:t>
            </a:r>
            <a:r>
              <a:rPr lang="en-US" dirty="0"/>
              <a:t>I</a:t>
            </a:r>
            <a:r>
              <a:rPr lang="en-US" dirty="0" smtClean="0"/>
              <a:t>magine – Team Hoyt):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www.youtube.com/watch?v=MnhDyc7AZ5U</a:t>
            </a:r>
            <a:endParaRPr lang="en-US" dirty="0" smtClean="0"/>
          </a:p>
          <a:p>
            <a:pPr marL="177800" indent="0">
              <a:buNone/>
            </a:pPr>
            <a:endParaRPr lang="en-US" dirty="0" smtClean="0"/>
          </a:p>
          <a:p>
            <a:pPr marL="177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2869" y="990600"/>
            <a:ext cx="10625959" cy="1143000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Writing Assignment: Discuss </a:t>
            </a:r>
            <a:r>
              <a:rPr lang="en-US" sz="3600" b="1" i="1" dirty="0">
                <a:solidFill>
                  <a:srgbClr val="FF0000"/>
                </a:solidFill>
              </a:rPr>
              <a:t>a time when you overcame a struggle in learning and learned to solve a problem</a:t>
            </a:r>
            <a:r>
              <a:rPr lang="en-US" sz="3600" b="1" i="1" dirty="0" smtClean="0">
                <a:solidFill>
                  <a:srgbClr val="FF0000"/>
                </a:solidFill>
              </a:rPr>
              <a:t>. </a:t>
            </a:r>
            <a:br>
              <a:rPr lang="en-US" sz="3600" b="1" i="1" dirty="0" smtClean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FF0000"/>
                </a:solidFill>
              </a:rPr>
              <a:t>(Type this up in google docs)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2438401"/>
            <a:ext cx="7924800" cy="4602163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None/>
            </a:pPr>
            <a:r>
              <a:rPr lang="en-US" dirty="0" smtClean="0"/>
              <a:t>In this story highlight:</a:t>
            </a:r>
          </a:p>
          <a:p>
            <a:pPr marL="13144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Hard work</a:t>
            </a:r>
          </a:p>
          <a:p>
            <a:pPr marL="13144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Strategies</a:t>
            </a:r>
          </a:p>
          <a:p>
            <a:pPr marL="13144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Help from others</a:t>
            </a:r>
          </a:p>
        </p:txBody>
      </p:sp>
    </p:spTree>
    <p:extLst>
      <p:ext uri="{BB962C8B-B14F-4D97-AF65-F5344CB8AC3E}">
        <p14:creationId xmlns:p14="http://schemas.microsoft.com/office/powerpoint/2010/main" val="37035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1"/>
            <a:ext cx="8686800" cy="5897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600" i="1" dirty="0"/>
              <a:t>When I was in middle school, I remember struggling with adding negative numbers. I had</a:t>
            </a:r>
          </a:p>
          <a:p>
            <a:pPr>
              <a:buNone/>
            </a:pPr>
            <a:r>
              <a:rPr lang="en-US" sz="1600" i="1" dirty="0"/>
              <a:t>a hard time figuring out what a ‘negative’ even meant when talking about a number - how</a:t>
            </a:r>
          </a:p>
          <a:p>
            <a:pPr>
              <a:buNone/>
            </a:pPr>
            <a:r>
              <a:rPr lang="en-US" sz="1600" i="1" dirty="0"/>
              <a:t>can you have less than nothing? I ended up going through many practice problems and</a:t>
            </a:r>
          </a:p>
          <a:p>
            <a:pPr>
              <a:buNone/>
            </a:pPr>
            <a:r>
              <a:rPr lang="en-US" sz="1600" i="1" dirty="0"/>
              <a:t>continuing to get many of them wrong. I was a very shy kid, so I didn’t ask my teacher many</a:t>
            </a:r>
          </a:p>
          <a:p>
            <a:pPr>
              <a:buNone/>
            </a:pPr>
            <a:r>
              <a:rPr lang="en-US" sz="1600" i="1" dirty="0"/>
              <a:t>questions. My thought was that I had reached ‘the peak’ of my math talent, and it was all</a:t>
            </a:r>
          </a:p>
          <a:p>
            <a:pPr>
              <a:buNone/>
            </a:pPr>
            <a:r>
              <a:rPr lang="en-US" sz="1600" i="1" dirty="0"/>
              <a:t>downhill from here. I eventually asked my mom about this topic and she explained to me</a:t>
            </a:r>
          </a:p>
          <a:p>
            <a:pPr>
              <a:buNone/>
            </a:pPr>
            <a:r>
              <a:rPr lang="en-US" sz="1600" i="1" dirty="0"/>
              <a:t>the basic concept of negative numbers. This helped me understand it a little, but it was still</a:t>
            </a:r>
          </a:p>
          <a:p>
            <a:pPr>
              <a:buNone/>
            </a:pPr>
            <a:r>
              <a:rPr lang="en-US" sz="1600" i="1" dirty="0"/>
              <a:t>fuzzy to me. I then researched online for some real-life contexts to show what these</a:t>
            </a:r>
          </a:p>
          <a:p>
            <a:pPr>
              <a:buNone/>
            </a:pPr>
            <a:r>
              <a:rPr lang="en-US" sz="1600" i="1" dirty="0"/>
              <a:t>mysterious numbers represented outside of some abstract universe. Some of them made</a:t>
            </a:r>
          </a:p>
          <a:p>
            <a:pPr>
              <a:buNone/>
            </a:pPr>
            <a:r>
              <a:rPr lang="en-US" sz="1600" i="1" dirty="0"/>
              <a:t>sense, and others didn’t. I still didn’t entirely get it and I was so frustrated that I wanted to</a:t>
            </a:r>
          </a:p>
          <a:p>
            <a:pPr>
              <a:buNone/>
            </a:pPr>
            <a:r>
              <a:rPr lang="en-US" sz="1600" i="1" dirty="0"/>
              <a:t>just give up (or continue hoping that negative numbers were not going to appear in math</a:t>
            </a:r>
          </a:p>
          <a:p>
            <a:pPr>
              <a:buNone/>
            </a:pPr>
            <a:r>
              <a:rPr lang="en-US" sz="1600" i="1" dirty="0"/>
              <a:t>class ever again). I started to dislike math simply because I couldn’t understand it anymore.</a:t>
            </a:r>
          </a:p>
          <a:p>
            <a:pPr>
              <a:buNone/>
            </a:pPr>
            <a:r>
              <a:rPr lang="en-US" sz="1600" i="1" dirty="0"/>
              <a:t>Instead of entirely giving up on my academic career, I eventually mustered up the courage</a:t>
            </a:r>
          </a:p>
          <a:p>
            <a:pPr>
              <a:buNone/>
            </a:pPr>
            <a:r>
              <a:rPr lang="en-US" sz="1600" i="1" dirty="0"/>
              <a:t>to ask my teacher for help as well. She explained it in a few different ways, and gave me</a:t>
            </a:r>
          </a:p>
          <a:p>
            <a:pPr>
              <a:buNone/>
            </a:pPr>
            <a:r>
              <a:rPr lang="en-US" sz="1600" i="1" dirty="0"/>
              <a:t>new strategies to try out. After some practice with these new strategies, I started to solidify</a:t>
            </a:r>
          </a:p>
          <a:p>
            <a:pPr>
              <a:buNone/>
            </a:pPr>
            <a:r>
              <a:rPr lang="en-US" sz="1600" i="1" dirty="0"/>
              <a:t>my understanding of negatives which allowed me to quickly pick up basic algebra</a:t>
            </a:r>
          </a:p>
          <a:p>
            <a:pPr>
              <a:buNone/>
            </a:pPr>
            <a:r>
              <a:rPr lang="en-US" sz="1600" i="1" dirty="0"/>
              <a:t>afterwards. While it was a lot of work and I wanted to give up at many points during my</a:t>
            </a:r>
          </a:p>
          <a:p>
            <a:pPr>
              <a:buNone/>
            </a:pPr>
            <a:r>
              <a:rPr lang="en-US" sz="1600" i="1" dirty="0"/>
              <a:t>journey, I eventually was able to ‘rewire’ my brain so that negative numbers actually made</a:t>
            </a:r>
          </a:p>
          <a:p>
            <a:pPr>
              <a:buNone/>
            </a:pPr>
            <a:r>
              <a:rPr lang="en-US" sz="1600" i="1" dirty="0"/>
              <a:t>sense to me.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55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ctrTitle"/>
          </p:nvPr>
        </p:nvSpPr>
        <p:spPr>
          <a:xfrm>
            <a:off x="2057400" y="990601"/>
            <a:ext cx="7772400" cy="19049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Motivational Framework Supporting Mindsets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subTitle" idx="1"/>
          </p:nvPr>
        </p:nvSpPr>
        <p:spPr>
          <a:xfrm>
            <a:off x="2063751" y="3068637"/>
            <a:ext cx="6400799" cy="1066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3600" i="1" dirty="0">
                <a:solidFill>
                  <a:srgbClr val="00CC66"/>
                </a:solidFill>
                <a:latin typeface="Tahoma"/>
                <a:ea typeface="Tahoma"/>
                <a:cs typeface="Tahoma"/>
                <a:sym typeface="Tahoma"/>
              </a:rPr>
              <a:t>Goals</a:t>
            </a:r>
          </a:p>
          <a:p>
            <a:pPr algn="l">
              <a:lnSpc>
                <a:spcPct val="80000"/>
              </a:lnSpc>
              <a:spcBef>
                <a:spcPts val="720"/>
              </a:spcBef>
              <a:buClr>
                <a:schemeClr val="accent1"/>
              </a:buClr>
              <a:buSzPct val="25000"/>
            </a:pPr>
            <a:r>
              <a:rPr lang="en-US" sz="3600" i="1" dirty="0">
                <a:solidFill>
                  <a:srgbClr val="FFCC00"/>
                </a:solidFill>
                <a:latin typeface="Tahoma"/>
                <a:ea typeface="Tahoma"/>
                <a:cs typeface="Tahoma"/>
                <a:sym typeface="Tahoma"/>
              </a:rPr>
              <a:t>Effort</a:t>
            </a:r>
          </a:p>
          <a:p>
            <a:pPr algn="l">
              <a:lnSpc>
                <a:spcPct val="80000"/>
              </a:lnSpc>
              <a:spcBef>
                <a:spcPts val="720"/>
              </a:spcBef>
              <a:buClr>
                <a:schemeClr val="accent1"/>
              </a:buClr>
              <a:buSzPct val="25000"/>
            </a:pPr>
            <a:r>
              <a:rPr lang="en-US" sz="3600" i="1" dirty="0">
                <a:solidFill>
                  <a:srgbClr val="DC42BB"/>
                </a:solidFill>
                <a:latin typeface="Tahoma"/>
                <a:ea typeface="Tahoma"/>
                <a:cs typeface="Tahoma"/>
                <a:sym typeface="Tahoma"/>
              </a:rPr>
              <a:t>Responses</a:t>
            </a:r>
          </a:p>
          <a:p>
            <a:pPr algn="l">
              <a:lnSpc>
                <a:spcPct val="80000"/>
              </a:lnSpc>
              <a:spcBef>
                <a:spcPts val="720"/>
              </a:spcBef>
              <a:buClr>
                <a:schemeClr val="accent1"/>
              </a:buClr>
              <a:buSzPct val="25000"/>
            </a:pPr>
            <a:r>
              <a:rPr lang="en-US" sz="3600" i="1" dirty="0">
                <a:solidFill>
                  <a:srgbClr val="00FFFF"/>
                </a:solidFill>
                <a:latin typeface="Tahoma"/>
                <a:ea typeface="Tahoma"/>
                <a:cs typeface="Tahoma"/>
                <a:sym typeface="Tahoma"/>
              </a:rPr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25758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CC66"/>
              </a:buClr>
              <a:buSzPct val="25000"/>
            </a:pPr>
            <a:r>
              <a:rPr lang="en-US" b="1">
                <a:solidFill>
                  <a:srgbClr val="00CC66"/>
                </a:solidFill>
                <a:latin typeface="Georgia"/>
                <a:ea typeface="Georgia"/>
                <a:cs typeface="Georgia"/>
                <a:sym typeface="Georgia"/>
              </a:rPr>
              <a:t>Goals:</a:t>
            </a: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Things We Aim For</a:t>
            </a:r>
          </a:p>
        </p:txBody>
      </p:sp>
      <p:pic>
        <p:nvPicPr>
          <p:cNvPr id="588" name="Shape 588" descr="C:\Users\tjm\Pictures\Tim Howar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71813" y="1412876"/>
            <a:ext cx="6192837" cy="4527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Different Ways People View  Failure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2495551" y="2276476"/>
            <a:ext cx="7343775" cy="3046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Some people view it as a</a:t>
            </a:r>
          </a:p>
          <a:p>
            <a:pPr algn="ctr">
              <a:buClr>
                <a:schemeClr val="folHlink"/>
              </a:buClr>
              <a:buSzPct val="25000"/>
            </a:pPr>
            <a:r>
              <a:rPr lang="en-US" sz="3200" b="1" dirty="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learning opportunity.</a:t>
            </a:r>
            <a:r>
              <a:rPr lang="en-US" sz="3200" dirty="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</a:t>
            </a:r>
            <a:r>
              <a:rPr lang="en-US" sz="3200" b="1" dirty="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value</a:t>
            </a:r>
            <a:r>
              <a:rPr lang="en-US" sz="32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learning. </a:t>
            </a:r>
          </a:p>
          <a:p>
            <a:pPr algn="ctr">
              <a:buClr>
                <a:schemeClr val="dk1"/>
              </a:buClr>
            </a:pPr>
            <a:endParaRPr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While others view it as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confirmation that they are </a:t>
            </a:r>
            <a:r>
              <a:rPr lang="en-US" sz="320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not smart.</a:t>
            </a:r>
          </a:p>
        </p:txBody>
      </p:sp>
    </p:spTree>
    <p:extLst>
      <p:ext uri="{BB962C8B-B14F-4D97-AF65-F5344CB8AC3E}">
        <p14:creationId xmlns:p14="http://schemas.microsoft.com/office/powerpoint/2010/main" val="40711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title"/>
          </p:nvPr>
        </p:nvSpPr>
        <p:spPr>
          <a:xfrm>
            <a:off x="2640012" y="188912"/>
            <a:ext cx="7470774" cy="15843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-US" sz="3600" b="1"/>
              <a:t>Why do people have different views of failure? Because they have different goals….</a:t>
            </a:r>
          </a:p>
        </p:txBody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2351088" y="2133600"/>
            <a:ext cx="3697287" cy="4114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/>
              <a:t>Some people create </a:t>
            </a:r>
            <a:r>
              <a:rPr lang="en-US">
                <a:solidFill>
                  <a:srgbClr val="800080"/>
                </a:solidFill>
              </a:rPr>
              <a:t>learning</a:t>
            </a:r>
            <a:r>
              <a:rPr lang="en-US"/>
              <a:t> goals.  </a:t>
            </a:r>
          </a:p>
          <a:p>
            <a:pPr indent="-342900">
              <a:lnSpc>
                <a:spcPct val="100000"/>
              </a:lnSpc>
              <a:buClr>
                <a:srgbClr val="FF0000"/>
              </a:buClr>
              <a:buNone/>
            </a:pPr>
            <a:endParaRPr/>
          </a:p>
          <a:p>
            <a:pPr indent="-342900">
              <a:lnSpc>
                <a:spcPct val="100000"/>
              </a:lnSpc>
              <a:buClr>
                <a:srgbClr val="FF0000"/>
              </a:buClr>
            </a:pPr>
            <a:r>
              <a:rPr lang="en-US"/>
              <a:t>Others  create </a:t>
            </a:r>
            <a:r>
              <a:rPr lang="en-US">
                <a:solidFill>
                  <a:srgbClr val="FF0000"/>
                </a:solidFill>
              </a:rPr>
              <a:t>performance</a:t>
            </a:r>
            <a:r>
              <a:rPr lang="en-US"/>
              <a:t> goals.</a:t>
            </a:r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7248526" y="3284538"/>
            <a:ext cx="1727199" cy="13684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342900">
              <a:spcBef>
                <a:spcPts val="0"/>
              </a:spcBef>
              <a:buNone/>
            </a:pPr>
            <a:endParaRPr/>
          </a:p>
        </p:txBody>
      </p:sp>
      <p:pic>
        <p:nvPicPr>
          <p:cNvPr id="604" name="Shape 604" descr="C:\Users\tjm\Pictures\Tim Howar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3701" y="2349500"/>
            <a:ext cx="3336925" cy="2439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54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2063751" y="260350"/>
            <a:ext cx="3809999" cy="6397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 Mindset</a:t>
            </a:r>
          </a:p>
        </p:txBody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2135188" y="981075"/>
            <a:ext cx="3816349" cy="50403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sz="2800" b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Performance-based goals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sz="2800" b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Potential can be measured – seeking validation from others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sz="2800" b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Low mark = Not smart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sz="2800" b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Anxiety results from success or failure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</a:pPr>
            <a:endParaRPr sz="2800" b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</a:pPr>
            <a:endParaRPr sz="2800" b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240463" y="260350"/>
            <a:ext cx="3811587" cy="6397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 Mindset</a:t>
            </a:r>
          </a:p>
        </p:txBody>
      </p:sp>
      <p:sp>
        <p:nvSpPr>
          <p:cNvPr id="612" name="Shape 612"/>
          <p:cNvSpPr txBox="1">
            <a:spLocks noGrp="1"/>
          </p:cNvSpPr>
          <p:nvPr>
            <p:ph type="body" idx="2"/>
          </p:nvPr>
        </p:nvSpPr>
        <p:spPr>
          <a:xfrm>
            <a:off x="6240463" y="981076"/>
            <a:ext cx="4176711" cy="51847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Learning-based goals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goal is mastery and competence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Scores show how you are doing now, not your future potential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Learning goals increase performance and enjoyment and decrease negative emotions </a:t>
            </a: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3166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 descr="C:\Users\tjm\Pictures\624x46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7662" y="1"/>
            <a:ext cx="2492374" cy="186848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Scoring: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1992313" y="1557338"/>
            <a:ext cx="3809999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 Questions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Strongly agree – 3 points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Agree – 2 points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Disagree – 1 point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Strongly disagree – 0 points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 Questions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Strongly agree – 0 points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Agree – 1 point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Disagree – 2 points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Strongly disagree – 3 points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2"/>
          </p:nvPr>
        </p:nvSpPr>
        <p:spPr>
          <a:xfrm>
            <a:off x="6248401" y="1524001"/>
            <a:ext cx="4168775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 up points.</a:t>
            </a: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Strong Growth Mindset </a:t>
            </a:r>
            <a:r>
              <a:rPr lang="en-US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60-45 points</a:t>
            </a: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Growth Mindset with some Fixed ideas</a:t>
            </a: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44-34 points</a:t>
            </a: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 Mindset with some Growth ideas</a:t>
            </a: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33-21 points</a:t>
            </a: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Strong Fixed Mindset</a:t>
            </a: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en-US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20-0 points</a:t>
            </a:r>
          </a:p>
        </p:txBody>
      </p:sp>
    </p:spTree>
    <p:extLst>
      <p:ext uri="{BB962C8B-B14F-4D97-AF65-F5344CB8AC3E}">
        <p14:creationId xmlns:p14="http://schemas.microsoft.com/office/powerpoint/2010/main" val="9597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/>
          <p:nvPr/>
        </p:nvSpPr>
        <p:spPr>
          <a:xfrm>
            <a:off x="2141538" y="68261"/>
            <a:ext cx="7794625" cy="17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Consequences</a:t>
            </a:r>
            <a:r>
              <a:rPr lang="en-US" sz="4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of Beliefs</a:t>
            </a:r>
          </a:p>
        </p:txBody>
      </p:sp>
      <p:graphicFrame>
        <p:nvGraphicFramePr>
          <p:cNvPr id="619" name="Shape 619"/>
          <p:cNvGraphicFramePr/>
          <p:nvPr/>
        </p:nvGraphicFramePr>
        <p:xfrm>
          <a:off x="2530475" y="2193925"/>
          <a:ext cx="7161200" cy="3163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7600"/>
                <a:gridCol w="2386000"/>
                <a:gridCol w="2387600"/>
              </a:tblGrid>
              <a:tr h="7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Fixed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Growth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Goal in School?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Values effort?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Reaction to Failure?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543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" name="Shape 625"/>
          <p:cNvGraphicFramePr/>
          <p:nvPr/>
        </p:nvGraphicFramePr>
        <p:xfrm>
          <a:off x="2530475" y="2193925"/>
          <a:ext cx="7161200" cy="3163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7600"/>
                <a:gridCol w="2386000"/>
                <a:gridCol w="2387600"/>
              </a:tblGrid>
              <a:tr h="7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Fixed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Growth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Goal in School?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Look Smart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Values effort?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Reaction to Failure?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6" name="Shape 626"/>
          <p:cNvSpPr txBox="1"/>
          <p:nvPr/>
        </p:nvSpPr>
        <p:spPr>
          <a:xfrm>
            <a:off x="2141538" y="68261"/>
            <a:ext cx="7794625" cy="17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Consequences</a:t>
            </a:r>
            <a:r>
              <a:rPr lang="en-US" sz="4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of Beliefs</a:t>
            </a:r>
          </a:p>
        </p:txBody>
      </p:sp>
    </p:spTree>
    <p:extLst>
      <p:ext uri="{BB962C8B-B14F-4D97-AF65-F5344CB8AC3E}">
        <p14:creationId xmlns:p14="http://schemas.microsoft.com/office/powerpoint/2010/main" val="3522356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" name="Shape 632"/>
          <p:cNvGraphicFramePr/>
          <p:nvPr/>
        </p:nvGraphicFramePr>
        <p:xfrm>
          <a:off x="2530475" y="2193925"/>
          <a:ext cx="7161200" cy="3163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7600"/>
                <a:gridCol w="2386000"/>
                <a:gridCol w="2387600"/>
              </a:tblGrid>
              <a:tr h="7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Fixed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Growth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Goal in School?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Look Smart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Learn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Values effort?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Reaction to Failure?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3" name="Shape 633"/>
          <p:cNvSpPr txBox="1"/>
          <p:nvPr/>
        </p:nvSpPr>
        <p:spPr>
          <a:xfrm>
            <a:off x="2141538" y="68261"/>
            <a:ext cx="7794625" cy="17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Consequences of Beliefs</a:t>
            </a:r>
          </a:p>
        </p:txBody>
      </p:sp>
    </p:spTree>
    <p:extLst>
      <p:ext uri="{BB962C8B-B14F-4D97-AF65-F5344CB8AC3E}">
        <p14:creationId xmlns:p14="http://schemas.microsoft.com/office/powerpoint/2010/main" val="2410969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/>
        </p:nvSpPr>
        <p:spPr>
          <a:xfrm>
            <a:off x="2416176" y="182561"/>
            <a:ext cx="7359649" cy="1714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Goals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5316537" y="1520825"/>
            <a:ext cx="4811712" cy="4583112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t" anchorCtr="0">
            <a:noAutofit/>
          </a:bodyPr>
          <a:lstStyle/>
          <a:p>
            <a:pPr>
              <a:buClr>
                <a:schemeClr val="dk1"/>
              </a:buClr>
            </a:pPr>
            <a:endParaRPr sz="25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spcBef>
                <a:spcPts val="700"/>
              </a:spcBef>
              <a:buClr>
                <a:srgbClr val="E32400"/>
              </a:buClr>
              <a:buSzPct val="25000"/>
            </a:pPr>
            <a:r>
              <a:rPr lang="en-US" sz="2500" dirty="0">
                <a:solidFill>
                  <a:srgbClr val="E32400"/>
                </a:solidFill>
                <a:latin typeface="Avenir"/>
                <a:ea typeface="Avenir"/>
                <a:cs typeface="Avenir"/>
                <a:sym typeface="Avenir"/>
              </a:rPr>
              <a:t>Looking smart </a:t>
            </a:r>
            <a:r>
              <a:rPr lang="en-US" sz="25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is most important:</a:t>
            </a:r>
          </a:p>
          <a:p>
            <a:pPr>
              <a:spcBef>
                <a:spcPts val="700"/>
              </a:spcBef>
              <a:buClr>
                <a:schemeClr val="dk1"/>
              </a:buClr>
              <a:buSzPct val="25000"/>
            </a:pPr>
            <a:r>
              <a:rPr lang="en-US" sz="25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“The main thing I want when I do my school work is to show how good I am at it."</a:t>
            </a:r>
            <a:br>
              <a:rPr lang="en-US" sz="25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en-US" sz="25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spcBef>
                <a:spcPts val="700"/>
              </a:spcBef>
              <a:buClr>
                <a:srgbClr val="07A203"/>
              </a:buClr>
              <a:buSzPct val="25000"/>
            </a:pPr>
            <a:r>
              <a:rPr lang="en-US" sz="2500" dirty="0">
                <a:solidFill>
                  <a:srgbClr val="07A203"/>
                </a:solidFill>
                <a:latin typeface="Avenir"/>
                <a:ea typeface="Avenir"/>
                <a:cs typeface="Avenir"/>
                <a:sym typeface="Avenir"/>
              </a:rPr>
              <a:t>Learning </a:t>
            </a:r>
            <a:r>
              <a:rPr lang="en-US" sz="25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is most important:</a:t>
            </a:r>
          </a:p>
          <a:p>
            <a:pPr>
              <a:spcBef>
                <a:spcPts val="700"/>
              </a:spcBef>
              <a:buClr>
                <a:schemeClr val="dk1"/>
              </a:buClr>
              <a:buSzPct val="25000"/>
            </a:pPr>
            <a:r>
              <a:rPr lang="en-US" sz="25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“It’s much more important for me to learn things in my classes than it is to get the best grades.”</a:t>
            </a:r>
          </a:p>
        </p:txBody>
      </p:sp>
      <p:graphicFrame>
        <p:nvGraphicFramePr>
          <p:cNvPr id="641" name="Shape 641"/>
          <p:cNvGraphicFramePr/>
          <p:nvPr/>
        </p:nvGraphicFramePr>
        <p:xfrm>
          <a:off x="1681161" y="3254375"/>
          <a:ext cx="3097200" cy="1852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31875"/>
                <a:gridCol w="1033450"/>
                <a:gridCol w="1031875"/>
              </a:tblGrid>
              <a:tr h="46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275" marR="34275" marT="34275" marB="342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Fixed mindset</a:t>
                      </a:r>
                    </a:p>
                  </a:txBody>
                  <a:tcPr marL="34275" marR="34275" marT="34275" marB="342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Growth mindset</a:t>
                      </a:r>
                    </a:p>
                  </a:txBody>
                  <a:tcPr marL="34275" marR="34275" marT="34275" marB="342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Goals?</a:t>
                      </a:r>
                    </a:p>
                  </a:txBody>
                  <a:tcPr marL="34275" marR="34275" marT="34275" marB="342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Look Smart</a:t>
                      </a:r>
                    </a:p>
                  </a:txBody>
                  <a:tcPr marL="34275" marR="34275" marT="34275" marB="342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Learn</a:t>
                      </a:r>
                    </a:p>
                  </a:txBody>
                  <a:tcPr marL="34275" marR="34275" marT="34275" marB="342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Values effort?</a:t>
                      </a:r>
                    </a:p>
                  </a:txBody>
                  <a:tcPr marL="34275" marR="34275" marT="34275" marB="342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275" marR="34275" marT="34275" marB="342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275" marR="34275" marT="34275" marB="342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Reaction to Failure?</a:t>
                      </a:r>
                    </a:p>
                  </a:txBody>
                  <a:tcPr marL="34275" marR="34275" marT="34275" marB="342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275" marR="34275" marT="34275" marB="342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275" marR="34275" marT="34275" marB="3427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2" name="Shape 642"/>
          <p:cNvSpPr/>
          <p:nvPr/>
        </p:nvSpPr>
        <p:spPr>
          <a:xfrm>
            <a:off x="3798887" y="3760787"/>
            <a:ext cx="925511" cy="3762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noFill/>
          <a:ln w="25400" cap="flat" cmpd="sng">
            <a:solidFill>
              <a:srgbClr val="00C2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3" name="Shape 643"/>
          <p:cNvSpPr/>
          <p:nvPr/>
        </p:nvSpPr>
        <p:spPr>
          <a:xfrm>
            <a:off x="2770188" y="3749675"/>
            <a:ext cx="925511" cy="3762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noFill/>
          <a:ln w="25400" cap="flat" cmpd="sng">
            <a:solidFill>
              <a:srgbClr val="FF2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644" name="Shape 644"/>
          <p:cNvCxnSpPr/>
          <p:nvPr/>
        </p:nvCxnSpPr>
        <p:spPr>
          <a:xfrm rot="10800000" flipH="1">
            <a:off x="3416301" y="2457451"/>
            <a:ext cx="1900237" cy="130333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645" name="Shape 645"/>
          <p:cNvCxnSpPr/>
          <p:nvPr/>
        </p:nvCxnSpPr>
        <p:spPr>
          <a:xfrm>
            <a:off x="4692650" y="4000501"/>
            <a:ext cx="581024" cy="342899"/>
          </a:xfrm>
          <a:prstGeom prst="straightConnector1">
            <a:avLst/>
          </a:prstGeom>
          <a:noFill/>
          <a:ln w="25400" cap="flat" cmpd="sng">
            <a:solidFill>
              <a:srgbClr val="008000"/>
            </a:solidFill>
            <a:prstDash val="solid"/>
            <a:miter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600387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title"/>
          </p:nvPr>
        </p:nvSpPr>
        <p:spPr>
          <a:xfrm>
            <a:off x="2208213" y="2781300"/>
            <a:ext cx="4392611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80"/>
              </a:buClr>
              <a:buSzPct val="25000"/>
            </a:pPr>
            <a:r>
              <a:rPr lang="en-US" sz="4800" b="1">
                <a:solidFill>
                  <a:srgbClr val="000080"/>
                </a:solidFill>
                <a:latin typeface="Georgia"/>
                <a:ea typeface="Georgia"/>
                <a:cs typeface="Georgia"/>
                <a:sym typeface="Georgia"/>
              </a:rPr>
              <a:t>Effort:</a:t>
            </a:r>
            <a:r>
              <a:rPr lang="en-US" sz="4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4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4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Is it required for success?</a:t>
            </a:r>
          </a:p>
        </p:txBody>
      </p:sp>
      <p:pic>
        <p:nvPicPr>
          <p:cNvPr id="653" name="Shape 653" descr="C:\Users\tjm\Pictures\michael-jordan-north-carolina-college-1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72262" y="1484312"/>
            <a:ext cx="3082924" cy="4129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4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title"/>
          </p:nvPr>
        </p:nvSpPr>
        <p:spPr>
          <a:xfrm>
            <a:off x="2133600" y="274637"/>
            <a:ext cx="2378074" cy="1143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Effort</a:t>
            </a:r>
          </a:p>
        </p:txBody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259262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Those with a </a:t>
            </a:r>
            <a:r>
              <a:rPr lang="en-US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fixed mindset</a:t>
            </a: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view effort as a </a:t>
            </a:r>
            <a:r>
              <a:rPr lang="en-US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reflection</a:t>
            </a: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</a:t>
            </a:r>
            <a:r>
              <a:rPr lang="en-US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low intelligence</a:t>
            </a: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Hard work means ‘I don’t get it’, ‘I’m not intelligent’</a:t>
            </a: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Effort = lack of ability</a:t>
            </a: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0" name="Shape 660"/>
          <p:cNvSpPr txBox="1">
            <a:spLocks noGrp="1"/>
          </p:cNvSpPr>
          <p:nvPr>
            <p:ph type="body" idx="2"/>
          </p:nvPr>
        </p:nvSpPr>
        <p:spPr>
          <a:xfrm>
            <a:off x="6167437" y="1052512"/>
            <a:ext cx="4316412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Those with a </a:t>
            </a:r>
            <a:r>
              <a:rPr lang="en-US">
                <a:solidFill>
                  <a:srgbClr val="00CC66"/>
                </a:solidFill>
                <a:latin typeface="Tahoma"/>
                <a:ea typeface="Tahoma"/>
                <a:cs typeface="Tahoma"/>
                <a:sym typeface="Tahoma"/>
              </a:rPr>
              <a:t>growth</a:t>
            </a: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mindset see effort as a necessary part of </a:t>
            </a:r>
            <a:r>
              <a:rPr lang="en-US">
                <a:solidFill>
                  <a:srgbClr val="00CC66"/>
                </a:solidFill>
                <a:latin typeface="Tahoma"/>
                <a:ea typeface="Tahoma"/>
                <a:cs typeface="Tahoma"/>
                <a:sym typeface="Tahoma"/>
              </a:rPr>
              <a:t>success</a:t>
            </a: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</a:t>
            </a:r>
            <a:r>
              <a:rPr lang="en-US">
                <a:solidFill>
                  <a:srgbClr val="00CC66"/>
                </a:solidFill>
                <a:latin typeface="Tahoma"/>
                <a:ea typeface="Tahoma"/>
                <a:cs typeface="Tahoma"/>
                <a:sym typeface="Tahoma"/>
              </a:rPr>
              <a:t>try harder</a:t>
            </a: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when faced with a setback.</a:t>
            </a: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Effort = success.</a:t>
            </a: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use effort to </a:t>
            </a:r>
            <a:r>
              <a:rPr lang="en-US">
                <a:solidFill>
                  <a:srgbClr val="00CC66"/>
                </a:solidFill>
                <a:latin typeface="Tahoma"/>
                <a:ea typeface="Tahoma"/>
                <a:cs typeface="Tahoma"/>
                <a:sym typeface="Tahoma"/>
              </a:rPr>
              <a:t>overcome </a:t>
            </a: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difficulty.</a:t>
            </a:r>
          </a:p>
          <a:p>
            <a:pPr marL="342900" indent="-342900">
              <a:spcBef>
                <a:spcPts val="480"/>
              </a:spcBef>
              <a:buClr>
                <a:schemeClr val="accent1"/>
              </a:buClr>
              <a:buSzPct val="100000"/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480"/>
              </a:spcBef>
              <a:buClr>
                <a:schemeClr val="accent1"/>
              </a:buClr>
              <a:buSzPct val="100000"/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08866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80"/>
              </a:buClr>
              <a:buSzPct val="25000"/>
            </a:pPr>
            <a:r>
              <a:rPr lang="en-US" b="1">
                <a:solidFill>
                  <a:srgbClr val="000080"/>
                </a:solidFill>
                <a:latin typeface="Georgia"/>
                <a:ea typeface="Georgia"/>
                <a:cs typeface="Georgia"/>
                <a:sym typeface="Georgia"/>
              </a:rPr>
              <a:t>Effort</a:t>
            </a:r>
          </a:p>
        </p:txBody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1919287" y="1844675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People were asked about intelligence and how much they thought it was due to effort and how much they thought it was due to ability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Intelligence=______% effort _______% ability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00000"/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rgbClr val="800080"/>
                </a:solidFill>
                <a:latin typeface="Tahoma"/>
                <a:ea typeface="Tahoma"/>
                <a:cs typeface="Tahoma"/>
                <a:sym typeface="Tahoma"/>
              </a:rPr>
              <a:t>Fixed = 35% effort vs. 65% ability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Growth = 65% effort vs. 35% ability</a:t>
            </a: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  <a:buNone/>
            </a:pPr>
            <a:endParaRPr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613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/>
        </p:nvSpPr>
        <p:spPr>
          <a:xfrm>
            <a:off x="2141538" y="68261"/>
            <a:ext cx="7794625" cy="17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Consequences of Beliefs</a:t>
            </a:r>
          </a:p>
        </p:txBody>
      </p:sp>
      <p:graphicFrame>
        <p:nvGraphicFramePr>
          <p:cNvPr id="695" name="Shape 695"/>
          <p:cNvGraphicFramePr/>
          <p:nvPr/>
        </p:nvGraphicFramePr>
        <p:xfrm>
          <a:off x="2530475" y="2193925"/>
          <a:ext cx="7161200" cy="3163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7600"/>
                <a:gridCol w="2386000"/>
                <a:gridCol w="2387600"/>
              </a:tblGrid>
              <a:tr h="7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Fixed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Growth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Goal in School?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Look Smart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Learn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Values effort?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Reaction to Failure?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11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/>
        </p:nvSpPr>
        <p:spPr>
          <a:xfrm>
            <a:off x="2141538" y="68261"/>
            <a:ext cx="7794625" cy="17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Consequences of Beliefs</a:t>
            </a:r>
          </a:p>
        </p:txBody>
      </p:sp>
      <p:graphicFrame>
        <p:nvGraphicFramePr>
          <p:cNvPr id="702" name="Shape 702"/>
          <p:cNvGraphicFramePr/>
          <p:nvPr/>
        </p:nvGraphicFramePr>
        <p:xfrm>
          <a:off x="2530475" y="2193925"/>
          <a:ext cx="7161200" cy="3163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7600"/>
                <a:gridCol w="2386000"/>
                <a:gridCol w="2387600"/>
              </a:tblGrid>
              <a:tr h="7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Fixed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Growth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Goal in School?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Look Smart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Learn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Values effort?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Yes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Reaction to Failure?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976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/>
          <p:nvPr/>
        </p:nvSpPr>
        <p:spPr>
          <a:xfrm>
            <a:off x="2416176" y="182561"/>
            <a:ext cx="7359649" cy="1714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Value of Effort</a:t>
            </a:r>
          </a:p>
        </p:txBody>
      </p:sp>
      <p:graphicFrame>
        <p:nvGraphicFramePr>
          <p:cNvPr id="708" name="Shape 708"/>
          <p:cNvGraphicFramePr/>
          <p:nvPr/>
        </p:nvGraphicFramePr>
        <p:xfrm>
          <a:off x="1819275" y="2832100"/>
          <a:ext cx="3097200" cy="1882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31875"/>
                <a:gridCol w="1033450"/>
                <a:gridCol w="1031875"/>
              </a:tblGrid>
              <a:tr h="46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Fixed mindset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Growth mindset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Goals?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Look Smart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Learn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Values effort?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Yes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Reaction to Failure?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9" name="Shape 709"/>
          <p:cNvSpPr/>
          <p:nvPr/>
        </p:nvSpPr>
        <p:spPr>
          <a:xfrm>
            <a:off x="2906713" y="3771900"/>
            <a:ext cx="925511" cy="3778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noFill/>
          <a:ln w="25400" cap="flat" cmpd="sng">
            <a:solidFill>
              <a:srgbClr val="FF2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0" name="Shape 710"/>
          <p:cNvSpPr/>
          <p:nvPr/>
        </p:nvSpPr>
        <p:spPr>
          <a:xfrm>
            <a:off x="3935412" y="3771900"/>
            <a:ext cx="925511" cy="3778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noFill/>
          <a:ln w="25400" cap="flat" cmpd="sng">
            <a:solidFill>
              <a:srgbClr val="00C2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11" name="Shape 711"/>
          <p:cNvCxnSpPr/>
          <p:nvPr/>
        </p:nvCxnSpPr>
        <p:spPr>
          <a:xfrm rot="10800000" flipH="1">
            <a:off x="3416301" y="2457451"/>
            <a:ext cx="1900237" cy="130333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712" name="Shape 712"/>
          <p:cNvCxnSpPr/>
          <p:nvPr/>
        </p:nvCxnSpPr>
        <p:spPr>
          <a:xfrm>
            <a:off x="4849813" y="4000501"/>
            <a:ext cx="466725" cy="342899"/>
          </a:xfrm>
          <a:prstGeom prst="straightConnector1">
            <a:avLst/>
          </a:prstGeom>
          <a:noFill/>
          <a:ln w="25400" cap="flat" cmpd="sng">
            <a:solidFill>
              <a:srgbClr val="008000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713" name="Shape 713"/>
          <p:cNvSpPr txBox="1"/>
          <p:nvPr/>
        </p:nvSpPr>
        <p:spPr>
          <a:xfrm>
            <a:off x="5316537" y="1597025"/>
            <a:ext cx="4811712" cy="4583112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t" anchorCtr="0">
            <a:noAutofit/>
          </a:bodyPr>
          <a:lstStyle/>
          <a:p>
            <a:pPr>
              <a:buClr>
                <a:schemeClr val="dk1"/>
              </a:buClr>
            </a:pPr>
            <a:endParaRPr sz="25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spcBef>
                <a:spcPts val="700"/>
              </a:spcBef>
              <a:buClr>
                <a:schemeClr val="dk1"/>
              </a:buClr>
              <a:buSzPct val="25000"/>
            </a:pPr>
            <a:r>
              <a:rPr lang="en-US" sz="25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Effort is </a:t>
            </a:r>
            <a:r>
              <a:rPr lang="en-US" sz="2500" b="1" dirty="0">
                <a:solidFill>
                  <a:srgbClr val="E32400"/>
                </a:solidFill>
                <a:latin typeface="Avenir"/>
                <a:ea typeface="Avenir"/>
                <a:cs typeface="Avenir"/>
                <a:sym typeface="Avenir"/>
              </a:rPr>
              <a:t>negative</a:t>
            </a:r>
            <a:r>
              <a:rPr lang="en-US" sz="2500" b="1" dirty="0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</a:p>
          <a:p>
            <a:pPr>
              <a:spcBef>
                <a:spcPts val="700"/>
              </a:spcBef>
              <a:buClr>
                <a:schemeClr val="dk1"/>
              </a:buClr>
              <a:buSzPct val="25000"/>
            </a:pPr>
            <a:r>
              <a:rPr lang="en-US" sz="25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“To tell the truth, when I work hard at my school work it makes me feel like I’m not very smart."</a:t>
            </a:r>
            <a:br>
              <a:rPr lang="en-US" sz="25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en-US" sz="25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spcBef>
                <a:spcPts val="700"/>
              </a:spcBef>
              <a:buClr>
                <a:schemeClr val="dk1"/>
              </a:buClr>
              <a:buSzPct val="25000"/>
            </a:pPr>
            <a:r>
              <a:rPr lang="en-US" sz="25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Effort is </a:t>
            </a:r>
            <a:r>
              <a:rPr lang="en-US" sz="2500" b="1" dirty="0">
                <a:solidFill>
                  <a:srgbClr val="00AB00"/>
                </a:solidFill>
                <a:latin typeface="Avenir"/>
                <a:ea typeface="Avenir"/>
                <a:cs typeface="Avenir"/>
                <a:sym typeface="Avenir"/>
              </a:rPr>
              <a:t>positive</a:t>
            </a:r>
            <a:r>
              <a:rPr lang="en-US" sz="2500" dirty="0">
                <a:solidFill>
                  <a:srgbClr val="00AB00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</a:p>
          <a:p>
            <a:pPr>
              <a:spcBef>
                <a:spcPts val="700"/>
              </a:spcBef>
              <a:buClr>
                <a:schemeClr val="dk1"/>
              </a:buClr>
              <a:buSzPct val="25000"/>
            </a:pPr>
            <a:r>
              <a:rPr lang="en-US" sz="25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“The harder you work at something, the better you’ll be at it.”</a:t>
            </a:r>
          </a:p>
        </p:txBody>
      </p:sp>
    </p:spTree>
    <p:extLst>
      <p:ext uri="{BB962C8B-B14F-4D97-AF65-F5344CB8AC3E}">
        <p14:creationId xmlns:p14="http://schemas.microsoft.com/office/powerpoint/2010/main" val="2028946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Think on Your Own…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/>
              <a:t>How do YOU define Intelligence?</a:t>
            </a:r>
          </a:p>
        </p:txBody>
      </p:sp>
    </p:spTree>
    <p:extLst>
      <p:ext uri="{BB962C8B-B14F-4D97-AF65-F5344CB8AC3E}">
        <p14:creationId xmlns:p14="http://schemas.microsoft.com/office/powerpoint/2010/main" val="25602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1919288" y="2565401"/>
            <a:ext cx="6697661" cy="17271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Self-Esteem </a:t>
            </a:r>
            <a:br>
              <a:rPr lang="en-US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Movement</a:t>
            </a:r>
          </a:p>
        </p:txBody>
      </p:sp>
    </p:spTree>
    <p:extLst>
      <p:ext uri="{BB962C8B-B14F-4D97-AF65-F5344CB8AC3E}">
        <p14:creationId xmlns:p14="http://schemas.microsoft.com/office/powerpoint/2010/main" val="1813940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title"/>
          </p:nvPr>
        </p:nvSpPr>
        <p:spPr>
          <a:xfrm>
            <a:off x="1992313" y="620712"/>
            <a:ext cx="80644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80"/>
              </a:buClr>
              <a:buSzPct val="25000"/>
            </a:pPr>
            <a:r>
              <a:rPr lang="en-US" sz="4800" b="1">
                <a:solidFill>
                  <a:srgbClr val="000080"/>
                </a:solidFill>
                <a:latin typeface="Georgia"/>
                <a:ea typeface="Georgia"/>
                <a:cs typeface="Georgia"/>
                <a:sym typeface="Georgia"/>
              </a:rPr>
              <a:t>Responses: </a:t>
            </a:r>
            <a:r>
              <a:rPr lang="en-US" sz="4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we React to Events</a:t>
            </a:r>
          </a:p>
        </p:txBody>
      </p:sp>
      <p:pic>
        <p:nvPicPr>
          <p:cNvPr id="789" name="Shape 789" descr="C:\Users\tjm\Pictures\15721121-mmmai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9150" y="2420937"/>
            <a:ext cx="5559424" cy="3702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2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25000"/>
            </a:pPr>
            <a:r>
              <a:rPr lang="en-US" sz="4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When faced with failure or challenge, people with a FIXED mindset</a:t>
            </a:r>
          </a:p>
        </p:txBody>
      </p:sp>
      <p:sp>
        <p:nvSpPr>
          <p:cNvPr id="795" name="Shape 795"/>
          <p:cNvSpPr txBox="1">
            <a:spLocks noGrp="1"/>
          </p:cNvSpPr>
          <p:nvPr>
            <p:ph type="body" idx="1"/>
          </p:nvPr>
        </p:nvSpPr>
        <p:spPr>
          <a:xfrm>
            <a:off x="2135188" y="2060575"/>
            <a:ext cx="3819525" cy="37052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Focus on feeling rather than learning</a:t>
            </a: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Become depressed, de-energized and lose self-esteem</a:t>
            </a: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Denigrate their intelligence (I’m stupid…)</a:t>
            </a:r>
          </a:p>
        </p:txBody>
      </p:sp>
      <p:sp>
        <p:nvSpPr>
          <p:cNvPr id="796" name="Shape 796"/>
          <p:cNvSpPr txBox="1">
            <a:spLocks noGrp="1"/>
          </p:cNvSpPr>
          <p:nvPr>
            <p:ph type="body" idx="2"/>
          </p:nvPr>
        </p:nvSpPr>
        <p:spPr>
          <a:xfrm>
            <a:off x="6248401" y="1524001"/>
            <a:ext cx="3809999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Under-represent past success and over-represent failures (pessimism)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Explain the cause of events as something from within themselves (stability)</a:t>
            </a:r>
          </a:p>
        </p:txBody>
      </p:sp>
    </p:spTree>
    <p:extLst>
      <p:ext uri="{BB962C8B-B14F-4D97-AF65-F5344CB8AC3E}">
        <p14:creationId xmlns:p14="http://schemas.microsoft.com/office/powerpoint/2010/main" val="18972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title"/>
          </p:nvPr>
        </p:nvSpPr>
        <p:spPr>
          <a:xfrm>
            <a:off x="1774825" y="274638"/>
            <a:ext cx="8713786" cy="1066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25000"/>
            </a:pPr>
            <a:r>
              <a:rPr lang="en-US" sz="4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Growth mindset response to setbacks and failures…</a:t>
            </a:r>
          </a:p>
        </p:txBody>
      </p:sp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2133601" y="1524001"/>
            <a:ext cx="3809999" cy="452596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Resilient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Focus on learning rather than feelings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Consider new ways to do something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 self-motivating statements (I can…)</a:t>
            </a:r>
          </a:p>
          <a:p>
            <a:pPr marL="342900" indent="-342900">
              <a:lnSpc>
                <a:spcPct val="100000"/>
              </a:lnSpc>
              <a:spcBef>
                <a:spcPts val="360"/>
              </a:spcBef>
              <a:buClr>
                <a:schemeClr val="accent1"/>
              </a:buClr>
              <a:buSzPct val="25000"/>
              <a:buNone/>
            </a:pPr>
            <a:endParaRPr lang="en-US"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04" name="Shape 804" descr="failure-henry-ford-298x300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43700" y="1341437"/>
            <a:ext cx="3492500" cy="351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7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Shape 809" descr="C:\Users\tjm\Pictures\24fba347762e0fb3f80d243dc19db0ba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04062" y="260351"/>
            <a:ext cx="2822574" cy="381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Shape 810" descr="C:\Users\tjm\Pictures\405881_462658960422574_1299278283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887" y="1916111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Shape 811" descr="C:\Users\tjm\Pictures\7cd5872e77c2709fc6edf336418907c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287" y="188911"/>
            <a:ext cx="22479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Shape 812" descr="C:\Users\tjm\Pictures\screen-shot-2013-09-05-at-8-54-45-pm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8300" y="5084762"/>
            <a:ext cx="5381624" cy="1773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4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80"/>
              </a:buClr>
              <a:buSzPct val="25000"/>
            </a:pPr>
            <a:r>
              <a:rPr lang="en-US" b="1">
                <a:solidFill>
                  <a:srgbClr val="000080"/>
                </a:solidFill>
                <a:latin typeface="Georgia"/>
                <a:ea typeface="Georgia"/>
                <a:cs typeface="Georgia"/>
                <a:sym typeface="Georgia"/>
              </a:rPr>
              <a:t>Response: Mastery </a:t>
            </a:r>
          </a:p>
        </p:txBody>
      </p:sp>
      <p:sp>
        <p:nvSpPr>
          <p:cNvPr id="818" name="Shape 818"/>
          <p:cNvSpPr txBox="1">
            <a:spLocks noGrp="1"/>
          </p:cNvSpPr>
          <p:nvPr>
            <p:ph type="body" idx="1"/>
          </p:nvPr>
        </p:nvSpPr>
        <p:spPr>
          <a:xfrm>
            <a:off x="2133601" y="1524000"/>
            <a:ext cx="7924799" cy="46021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Pay attention to learning information, 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 you can do 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better on future tests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Focus on what they 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are 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learning, rather than focusing on how 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feel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Try out new ways of doing things</a:t>
            </a:r>
            <a:r>
              <a:rPr lang="en-U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 self-motivating statements such as ‘ the harder it gets the harder I try’.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Clr>
                <a:schemeClr val="accent1"/>
              </a:buClr>
              <a:buSzPct val="100000"/>
              <a:buNone/>
            </a:pPr>
            <a:endParaRPr lang="en-U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1160"/>
              </a:spcBef>
              <a:buClr>
                <a:schemeClr val="accent1"/>
              </a:buClr>
              <a:buSzPct val="10000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897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/>
          <p:nvPr/>
        </p:nvSpPr>
        <p:spPr>
          <a:xfrm>
            <a:off x="2141538" y="68261"/>
            <a:ext cx="7794625" cy="17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Consequences of Beliefs</a:t>
            </a:r>
          </a:p>
        </p:txBody>
      </p:sp>
      <p:graphicFrame>
        <p:nvGraphicFramePr>
          <p:cNvPr id="841" name="Shape 841"/>
          <p:cNvGraphicFramePr/>
          <p:nvPr/>
        </p:nvGraphicFramePr>
        <p:xfrm>
          <a:off x="2530475" y="2193925"/>
          <a:ext cx="7161200" cy="31543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7600"/>
                <a:gridCol w="2386000"/>
                <a:gridCol w="2387600"/>
              </a:tblGrid>
              <a:tr h="7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Fixed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Growth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Goal in School?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Look Smart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Learn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Values effort?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Yes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Reaction to Failure?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Give Up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251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/>
          <p:nvPr/>
        </p:nvSpPr>
        <p:spPr>
          <a:xfrm>
            <a:off x="2141538" y="68261"/>
            <a:ext cx="7794625" cy="171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Consequences of Beliefs</a:t>
            </a:r>
          </a:p>
        </p:txBody>
      </p:sp>
      <p:graphicFrame>
        <p:nvGraphicFramePr>
          <p:cNvPr id="848" name="Shape 848"/>
          <p:cNvGraphicFramePr/>
          <p:nvPr/>
        </p:nvGraphicFramePr>
        <p:xfrm>
          <a:off x="2530475" y="2211386"/>
          <a:ext cx="7161200" cy="31543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7600"/>
                <a:gridCol w="2386000"/>
                <a:gridCol w="2387600"/>
              </a:tblGrid>
              <a:tr h="7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Fixed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Growth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Goal in School?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Look Smart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Learn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Values effort?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Yes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Reaction to Failure?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Give Up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Work Harder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277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/>
          <p:nvPr/>
        </p:nvSpPr>
        <p:spPr>
          <a:xfrm>
            <a:off x="2416176" y="182561"/>
            <a:ext cx="7359649" cy="17145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4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Response to Failure</a:t>
            </a:r>
          </a:p>
        </p:txBody>
      </p:sp>
      <p:sp>
        <p:nvSpPr>
          <p:cNvPr id="854" name="Shape 854"/>
          <p:cNvSpPr txBox="1"/>
          <p:nvPr/>
        </p:nvSpPr>
        <p:spPr>
          <a:xfrm>
            <a:off x="5087938" y="1484313"/>
            <a:ext cx="5259387" cy="5086349"/>
          </a:xfrm>
          <a:prstGeom prst="rect">
            <a:avLst/>
          </a:prstGeom>
          <a:noFill/>
          <a:ln>
            <a:noFill/>
          </a:ln>
        </p:spPr>
        <p:txBody>
          <a:bodyPr lIns="34275" tIns="34275" rIns="34275" bIns="34275" anchor="t" anchorCtr="0">
            <a:noAutofit/>
          </a:bodyPr>
          <a:lstStyle/>
          <a:p>
            <a:pPr>
              <a:buClr>
                <a:srgbClr val="FF2600"/>
              </a:buClr>
              <a:buSzPct val="25000"/>
            </a:pPr>
            <a:r>
              <a:rPr lang="en-US" sz="2200" dirty="0">
                <a:solidFill>
                  <a:srgbClr val="FF2600"/>
                </a:solidFill>
                <a:latin typeface="Avenir"/>
                <a:ea typeface="Avenir"/>
                <a:cs typeface="Avenir"/>
                <a:sym typeface="Avenir"/>
              </a:rPr>
              <a:t>Helpless</a:t>
            </a:r>
          </a:p>
          <a:p>
            <a:pPr>
              <a:spcBef>
                <a:spcPts val="700"/>
              </a:spcBef>
              <a:buClr>
                <a:schemeClr val="dk1"/>
              </a:buClr>
              <a:buSzPct val="25000"/>
            </a:pP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“I would spend less time on this subject from now on.”</a:t>
            </a:r>
          </a:p>
          <a:p>
            <a:pPr>
              <a:spcBef>
                <a:spcPts val="700"/>
              </a:spcBef>
              <a:buClr>
                <a:schemeClr val="dk1"/>
              </a:buClr>
              <a:buSzPct val="25000"/>
            </a:pP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“I would try not to take this subject ever again.”</a:t>
            </a:r>
          </a:p>
          <a:p>
            <a:pPr>
              <a:spcBef>
                <a:spcPts val="700"/>
              </a:spcBef>
              <a:buClr>
                <a:schemeClr val="dk1"/>
              </a:buClr>
              <a:buSzPct val="25000"/>
            </a:pP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“I would try to cheat on the next test.”</a:t>
            </a:r>
          </a:p>
          <a:p>
            <a:pPr>
              <a:spcBef>
                <a:spcPts val="700"/>
              </a:spcBef>
              <a:buClr>
                <a:schemeClr val="dk1"/>
              </a:buClr>
            </a:pPr>
            <a:endParaRPr sz="2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spcBef>
                <a:spcPts val="700"/>
              </a:spcBef>
              <a:buClr>
                <a:srgbClr val="00AB00"/>
              </a:buClr>
              <a:buSzPct val="25000"/>
            </a:pPr>
            <a:r>
              <a:rPr lang="en-US" sz="2200" dirty="0">
                <a:solidFill>
                  <a:srgbClr val="00AB00"/>
                </a:solidFill>
                <a:latin typeface="Avenir"/>
                <a:ea typeface="Avenir"/>
                <a:cs typeface="Avenir"/>
                <a:sym typeface="Avenir"/>
              </a:rPr>
              <a:t>Resilient</a:t>
            </a:r>
          </a:p>
          <a:p>
            <a:pPr>
              <a:spcBef>
                <a:spcPts val="700"/>
              </a:spcBef>
              <a:buClr>
                <a:schemeClr val="dk1"/>
              </a:buClr>
              <a:buSzPct val="25000"/>
            </a:pP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“I would work harder in this class from now on.”</a:t>
            </a:r>
          </a:p>
          <a:p>
            <a:pPr>
              <a:spcBef>
                <a:spcPts val="700"/>
              </a:spcBef>
              <a:buClr>
                <a:schemeClr val="dk1"/>
              </a:buClr>
              <a:buSzPct val="25000"/>
            </a:pPr>
            <a:r>
              <a:rPr lang="en-US" sz="22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“I would spend more time studying for the tests.”</a:t>
            </a:r>
          </a:p>
        </p:txBody>
      </p:sp>
      <p:graphicFrame>
        <p:nvGraphicFramePr>
          <p:cNvPr id="855" name="Shape 855"/>
          <p:cNvGraphicFramePr/>
          <p:nvPr/>
        </p:nvGraphicFramePr>
        <p:xfrm>
          <a:off x="1716086" y="3105150"/>
          <a:ext cx="3097200" cy="1844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31875"/>
                <a:gridCol w="1033450"/>
                <a:gridCol w="1031875"/>
              </a:tblGrid>
              <a:tr h="46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Fixed mindset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Growth mindset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Goals?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Look Smart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Learn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Values effort?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Yes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2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Reaction to Failure?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Give up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13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Work Harder</a:t>
                      </a:r>
                    </a:p>
                  </a:txBody>
                  <a:tcPr marL="34275" marR="34275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56" name="Shape 856"/>
          <p:cNvCxnSpPr/>
          <p:nvPr/>
        </p:nvCxnSpPr>
        <p:spPr>
          <a:xfrm flipH="1">
            <a:off x="3432176" y="1844675"/>
            <a:ext cx="1646237" cy="2736850"/>
          </a:xfrm>
          <a:prstGeom prst="straightConnector1">
            <a:avLst/>
          </a:prstGeom>
          <a:noFill/>
          <a:ln w="25400" cap="flat" cmpd="sng">
            <a:solidFill>
              <a:srgbClr val="FF26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857" name="Shape 857"/>
          <p:cNvCxnSpPr/>
          <p:nvPr/>
        </p:nvCxnSpPr>
        <p:spPr>
          <a:xfrm rot="10800000">
            <a:off x="4727575" y="4581525"/>
            <a:ext cx="428625" cy="0"/>
          </a:xfrm>
          <a:prstGeom prst="straightConnector1">
            <a:avLst/>
          </a:prstGeom>
          <a:noFill/>
          <a:ln w="25400" cap="flat" cmpd="sng">
            <a:solidFill>
              <a:srgbClr val="00C2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858" name="Shape 858"/>
          <p:cNvSpPr/>
          <p:nvPr/>
        </p:nvSpPr>
        <p:spPr>
          <a:xfrm>
            <a:off x="3756026" y="4514850"/>
            <a:ext cx="1057275" cy="3889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noFill/>
          <a:ln w="25400" cap="flat" cmpd="sng">
            <a:solidFill>
              <a:srgbClr val="00C2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9" name="Shape 859"/>
          <p:cNvSpPr/>
          <p:nvPr/>
        </p:nvSpPr>
        <p:spPr>
          <a:xfrm>
            <a:off x="2781301" y="4525962"/>
            <a:ext cx="925511" cy="3778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noFill/>
          <a:ln w="25400" cap="flat" cmpd="sng">
            <a:solidFill>
              <a:srgbClr val="FF2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3666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Consequences of Mindsets</a:t>
            </a:r>
          </a:p>
        </p:txBody>
      </p:sp>
      <p:graphicFrame>
        <p:nvGraphicFramePr>
          <p:cNvPr id="865" name="Shape 865"/>
          <p:cNvGraphicFramePr/>
          <p:nvPr/>
        </p:nvGraphicFramePr>
        <p:xfrm>
          <a:off x="2571750" y="1706561"/>
          <a:ext cx="7161200" cy="3936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87600"/>
                <a:gridCol w="2386000"/>
                <a:gridCol w="2387600"/>
              </a:tblGrid>
              <a:tr h="782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Fixed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Growth Mindset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Goal in School?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Look Smart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Learn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Values effort?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Yes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Reaction to Failure?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Give Up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0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Work Harder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Achievement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1E00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1" i="0" u="none">
                          <a:solidFill>
                            <a:srgbClr val="D81E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Lower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A203"/>
                        </a:buClr>
                        <a:buSzPct val="25000"/>
                        <a:buFont typeface="Avenir"/>
                        <a:buNone/>
                      </a:pPr>
                      <a:r>
                        <a:rPr lang="en-US" sz="2400" b="1" i="0" u="none">
                          <a:solidFill>
                            <a:srgbClr val="07A203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Higher </a:t>
                      </a:r>
                    </a:p>
                  </a:txBody>
                  <a:tcPr marL="38100" marR="38100" marT="38100" marB="38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084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Is it the ability to use reason and logic?</a:t>
            </a:r>
          </a:p>
          <a:p>
            <a:pPr algn="ctr">
              <a:buNone/>
            </a:pPr>
            <a:r>
              <a:rPr lang="en-US" dirty="0" smtClean="0"/>
              <a:t>Is it the ability to write and speak clearly?</a:t>
            </a:r>
          </a:p>
          <a:p>
            <a:pPr algn="ctr">
              <a:buNone/>
            </a:pPr>
            <a:r>
              <a:rPr lang="en-US" dirty="0" smtClean="0"/>
              <a:t>Is it limited to one’s performance in school?</a:t>
            </a:r>
          </a:p>
          <a:p>
            <a:pPr algn="ctr">
              <a:buNone/>
            </a:pPr>
            <a:r>
              <a:rPr lang="en-US" dirty="0" smtClean="0"/>
              <a:t>Is it behavior in social situations?</a:t>
            </a:r>
          </a:p>
          <a:p>
            <a:pPr algn="ctr">
              <a:buNone/>
            </a:pPr>
            <a:r>
              <a:rPr lang="en-US" dirty="0" smtClean="0"/>
              <a:t>How about knowing when you’re wrong?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i="1" dirty="0">
                <a:solidFill>
                  <a:srgbClr val="FF0000"/>
                </a:solidFill>
              </a:rPr>
              <a:t>Not that simple, right?</a:t>
            </a:r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1" name="Shape 871"/>
          <p:cNvCxnSpPr/>
          <p:nvPr/>
        </p:nvCxnSpPr>
        <p:spPr>
          <a:xfrm>
            <a:off x="1825625" y="4438650"/>
            <a:ext cx="6977062" cy="2000250"/>
          </a:xfrm>
          <a:prstGeom prst="straightConnector1">
            <a:avLst/>
          </a:prstGeom>
          <a:noFill/>
          <a:ln w="101600" cap="rnd" cmpd="sng">
            <a:solidFill>
              <a:srgbClr val="FF0000"/>
            </a:solidFill>
            <a:prstDash val="solid"/>
            <a:miter/>
            <a:headEnd type="none" w="med" len="med"/>
            <a:tailEnd type="stealth" w="med" len="med"/>
          </a:ln>
          <a:effectLst>
            <a:outerShdw blurRad="63500" dist="76198" dir="2700000">
              <a:schemeClr val="lt2">
                <a:alpha val="20784"/>
              </a:schemeClr>
            </a:outerShdw>
          </a:effectLst>
        </p:spPr>
      </p:cxnSp>
      <p:sp>
        <p:nvSpPr>
          <p:cNvPr id="872" name="Shape 872"/>
          <p:cNvSpPr txBox="1">
            <a:spLocks noGrp="1"/>
          </p:cNvSpPr>
          <p:nvPr>
            <p:ph type="title"/>
          </p:nvPr>
        </p:nvSpPr>
        <p:spPr>
          <a:xfrm>
            <a:off x="1939925" y="952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Recursive Processes</a:t>
            </a:r>
          </a:p>
        </p:txBody>
      </p:sp>
      <p:grpSp>
        <p:nvGrpSpPr>
          <p:cNvPr id="873" name="Shape 873"/>
          <p:cNvGrpSpPr/>
          <p:nvPr/>
        </p:nvGrpSpPr>
        <p:grpSpPr>
          <a:xfrm>
            <a:off x="3458684" y="3554327"/>
            <a:ext cx="6671628" cy="2597234"/>
            <a:chOff x="1934684" y="3554327"/>
            <a:chExt cx="6671628" cy="2597234"/>
          </a:xfrm>
        </p:grpSpPr>
        <p:pic>
          <p:nvPicPr>
            <p:cNvPr id="874" name="Shape 87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90736" y="4054475"/>
              <a:ext cx="6272212" cy="2097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5" name="Shape 875"/>
            <p:cNvSpPr txBox="1"/>
            <p:nvPr/>
          </p:nvSpPr>
          <p:spPr>
            <a:xfrm rot="6180000">
              <a:off x="4716461" y="1539874"/>
              <a:ext cx="1108075" cy="6591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876" name="Shape 876"/>
          <p:cNvCxnSpPr/>
          <p:nvPr/>
        </p:nvCxnSpPr>
        <p:spPr>
          <a:xfrm>
            <a:off x="1728787" y="4387851"/>
            <a:ext cx="1333499" cy="400049"/>
          </a:xfrm>
          <a:prstGeom prst="straightConnector1">
            <a:avLst/>
          </a:prstGeom>
          <a:noFill/>
          <a:ln w="101600" cap="rnd" cmpd="sng">
            <a:solidFill>
              <a:srgbClr val="FF0000"/>
            </a:solidFill>
            <a:prstDash val="solid"/>
            <a:miter/>
            <a:headEnd type="none" w="med" len="med"/>
            <a:tailEnd type="stealth" w="med" len="med"/>
          </a:ln>
          <a:effectLst>
            <a:outerShdw blurRad="63500" dist="76198" dir="2700000">
              <a:schemeClr val="lt2">
                <a:alpha val="20784"/>
              </a:schemeClr>
            </a:outerShdw>
          </a:effectLst>
        </p:spPr>
      </p:cxnSp>
      <p:sp>
        <p:nvSpPr>
          <p:cNvPr id="877" name="Shape 877"/>
          <p:cNvSpPr/>
          <p:nvPr/>
        </p:nvSpPr>
        <p:spPr>
          <a:xfrm>
            <a:off x="5673725" y="5289550"/>
            <a:ext cx="1574800" cy="787400"/>
          </a:xfrm>
          <a:prstGeom prst="roundRect">
            <a:avLst>
              <a:gd name="adj" fmla="val 8454"/>
            </a:avLst>
          </a:prstGeom>
          <a:solidFill>
            <a:srgbClr val="B9C1F6"/>
          </a:solidFill>
          <a:ln w="25400" cap="flat" cmpd="sng">
            <a:solidFill>
              <a:srgbClr val="4F81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76198" dir="2700000">
              <a:schemeClr val="lt2">
                <a:alpha val="20784"/>
              </a:schemeClr>
            </a:outerShdw>
          </a:effectLst>
        </p:spPr>
        <p:txBody>
          <a:bodyPr lIns="38100" tIns="38100" rIns="38100" bIns="38100" anchor="ctr" anchorCtr="0">
            <a:noAutofit/>
          </a:bodyPr>
          <a:lstStyle/>
          <a:p>
            <a:pPr algn="ctr">
              <a:buClr>
                <a:srgbClr val="FF0000"/>
              </a:buClr>
              <a:buSzPct val="25000"/>
            </a:pPr>
            <a:r>
              <a:rPr lang="en-US" sz="20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Reduced Effort</a:t>
            </a:r>
          </a:p>
        </p:txBody>
      </p:sp>
      <p:sp>
        <p:nvSpPr>
          <p:cNvPr id="878" name="Shape 878"/>
          <p:cNvSpPr/>
          <p:nvPr/>
        </p:nvSpPr>
        <p:spPr>
          <a:xfrm>
            <a:off x="8688386" y="5994400"/>
            <a:ext cx="1979612" cy="787400"/>
          </a:xfrm>
          <a:prstGeom prst="roundRect">
            <a:avLst>
              <a:gd name="adj" fmla="val 8454"/>
            </a:avLst>
          </a:prstGeom>
          <a:solidFill>
            <a:srgbClr val="B9C1F6"/>
          </a:solidFill>
          <a:ln w="25400" cap="flat" cmpd="sng">
            <a:solidFill>
              <a:srgbClr val="4F81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76198" dir="2700000">
              <a:schemeClr val="lt2">
                <a:alpha val="20784"/>
              </a:schemeClr>
            </a:outerShdw>
          </a:effectLst>
        </p:spPr>
        <p:txBody>
          <a:bodyPr lIns="38100" tIns="38100" rIns="38100" bIns="38100" anchor="ctr" anchorCtr="0">
            <a:noAutofit/>
          </a:bodyPr>
          <a:lstStyle/>
          <a:p>
            <a:pPr algn="ctr">
              <a:buClr>
                <a:srgbClr val="FF0000"/>
              </a:buClr>
              <a:buSzPct val="25000"/>
            </a:pPr>
            <a:r>
              <a:rPr lang="en-US" sz="20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Lower Achievement</a:t>
            </a:r>
          </a:p>
        </p:txBody>
      </p:sp>
      <p:grpSp>
        <p:nvGrpSpPr>
          <p:cNvPr id="879" name="Shape 879"/>
          <p:cNvGrpSpPr/>
          <p:nvPr/>
        </p:nvGrpSpPr>
        <p:grpSpPr>
          <a:xfrm>
            <a:off x="3491753" y="2113624"/>
            <a:ext cx="6449916" cy="2233876"/>
            <a:chOff x="1967753" y="2113624"/>
            <a:chExt cx="6449916" cy="2233876"/>
          </a:xfrm>
        </p:grpSpPr>
        <p:pic>
          <p:nvPicPr>
            <p:cNvPr id="880" name="Shape 88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03436" y="2114550"/>
              <a:ext cx="6138861" cy="1781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1" name="Shape 881"/>
            <p:cNvSpPr txBox="1"/>
            <p:nvPr/>
          </p:nvSpPr>
          <p:spPr>
            <a:xfrm rot="4680000">
              <a:off x="4730749" y="31749"/>
              <a:ext cx="923924" cy="63976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82" name="Shape 882"/>
          <p:cNvSpPr/>
          <p:nvPr/>
        </p:nvSpPr>
        <p:spPr>
          <a:xfrm>
            <a:off x="8688386" y="1460500"/>
            <a:ext cx="1979612" cy="779462"/>
          </a:xfrm>
          <a:prstGeom prst="roundRect">
            <a:avLst>
              <a:gd name="adj" fmla="val 8454"/>
            </a:avLst>
          </a:prstGeom>
          <a:solidFill>
            <a:srgbClr val="CCFFCC"/>
          </a:solidFill>
          <a:ln w="25400" cap="flat" cmpd="sng">
            <a:solidFill>
              <a:srgbClr val="4F81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76198" dir="2700000">
              <a:schemeClr val="lt2">
                <a:alpha val="20784"/>
              </a:schemeClr>
            </a:outerShdw>
          </a:effectLst>
        </p:spPr>
        <p:txBody>
          <a:bodyPr lIns="38100" tIns="38100" rIns="38100" bIns="38100" anchor="ctr" anchorCtr="0">
            <a:noAutofit/>
          </a:bodyPr>
          <a:lstStyle/>
          <a:p>
            <a:pPr algn="ctr">
              <a:buClr>
                <a:srgbClr val="008000"/>
              </a:buClr>
              <a:buSzPct val="25000"/>
            </a:pPr>
            <a:r>
              <a:rPr lang="en-US" sz="2000" b="1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Higher Achievement</a:t>
            </a:r>
          </a:p>
        </p:txBody>
      </p:sp>
      <p:cxnSp>
        <p:nvCxnSpPr>
          <p:cNvPr id="883" name="Shape 883"/>
          <p:cNvCxnSpPr/>
          <p:nvPr/>
        </p:nvCxnSpPr>
        <p:spPr>
          <a:xfrm rot="10800000" flipH="1">
            <a:off x="1825625" y="1993899"/>
            <a:ext cx="6977062" cy="1530350"/>
          </a:xfrm>
          <a:prstGeom prst="straightConnector1">
            <a:avLst/>
          </a:prstGeom>
          <a:noFill/>
          <a:ln w="101600" cap="rnd" cmpd="sng">
            <a:solidFill>
              <a:srgbClr val="008000"/>
            </a:solidFill>
            <a:prstDash val="solid"/>
            <a:miter/>
            <a:headEnd type="none" w="med" len="med"/>
            <a:tailEnd type="stealth" w="med" len="med"/>
          </a:ln>
          <a:effectLst>
            <a:outerShdw blurRad="63500" dist="76198" dir="2700000">
              <a:schemeClr val="lt2">
                <a:alpha val="20784"/>
              </a:schemeClr>
            </a:outerShdw>
          </a:effectLst>
        </p:spPr>
      </p:cxnSp>
      <p:cxnSp>
        <p:nvCxnSpPr>
          <p:cNvPr id="884" name="Shape 884"/>
          <p:cNvCxnSpPr/>
          <p:nvPr/>
        </p:nvCxnSpPr>
        <p:spPr>
          <a:xfrm rot="10800000" flipH="1">
            <a:off x="4297362" y="2633663"/>
            <a:ext cx="1584325" cy="366711"/>
          </a:xfrm>
          <a:prstGeom prst="straightConnector1">
            <a:avLst/>
          </a:prstGeom>
          <a:noFill/>
          <a:ln w="101600" cap="rnd" cmpd="sng">
            <a:solidFill>
              <a:srgbClr val="008000"/>
            </a:solidFill>
            <a:prstDash val="solid"/>
            <a:miter/>
            <a:headEnd type="none" w="med" len="med"/>
            <a:tailEnd type="stealth" w="med" len="med"/>
          </a:ln>
          <a:effectLst>
            <a:outerShdw blurRad="63500" dist="76198" dir="2700000">
              <a:schemeClr val="lt2">
                <a:alpha val="20784"/>
              </a:schemeClr>
            </a:outerShdw>
          </a:effectLst>
        </p:spPr>
      </p:cxnSp>
      <p:sp>
        <p:nvSpPr>
          <p:cNvPr id="885" name="Shape 885"/>
          <p:cNvSpPr/>
          <p:nvPr/>
        </p:nvSpPr>
        <p:spPr>
          <a:xfrm>
            <a:off x="2990851" y="2565401"/>
            <a:ext cx="1293811" cy="781049"/>
          </a:xfrm>
          <a:prstGeom prst="roundRect">
            <a:avLst>
              <a:gd name="adj" fmla="val 7825"/>
            </a:avLst>
          </a:prstGeom>
          <a:solidFill>
            <a:srgbClr val="CCFFCC"/>
          </a:solidFill>
          <a:ln w="25400" cap="flat" cmpd="sng">
            <a:solidFill>
              <a:srgbClr val="4F81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76198" dir="2700000">
              <a:schemeClr val="lt2">
                <a:alpha val="20784"/>
              </a:schemeClr>
            </a:outerShdw>
          </a:effectLst>
        </p:spPr>
        <p:txBody>
          <a:bodyPr lIns="38100" tIns="38100" rIns="38100" bIns="38100" anchor="ctr" anchorCtr="0">
            <a:noAutofit/>
          </a:bodyPr>
          <a:lstStyle/>
          <a:p>
            <a:pPr algn="ctr">
              <a:buClr>
                <a:srgbClr val="008000"/>
              </a:buClr>
              <a:buSzPct val="25000"/>
            </a:pPr>
            <a:r>
              <a:rPr lang="en-US" sz="2000" b="1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Growth Mindset </a:t>
            </a:r>
          </a:p>
        </p:txBody>
      </p:sp>
      <p:cxnSp>
        <p:nvCxnSpPr>
          <p:cNvPr id="886" name="Shape 886"/>
          <p:cNvCxnSpPr/>
          <p:nvPr/>
        </p:nvCxnSpPr>
        <p:spPr>
          <a:xfrm rot="10800000" flipH="1">
            <a:off x="1838326" y="3249611"/>
            <a:ext cx="1223961" cy="274636"/>
          </a:xfrm>
          <a:prstGeom prst="straightConnector1">
            <a:avLst/>
          </a:prstGeom>
          <a:noFill/>
          <a:ln w="101600" cap="rnd" cmpd="sng">
            <a:solidFill>
              <a:srgbClr val="008000"/>
            </a:solidFill>
            <a:prstDash val="solid"/>
            <a:miter/>
            <a:headEnd type="none" w="med" len="med"/>
            <a:tailEnd type="stealth" w="med" len="med"/>
          </a:ln>
          <a:effectLst>
            <a:outerShdw blurRad="63500" dist="76198" dir="2700000">
              <a:schemeClr val="lt2">
                <a:alpha val="20784"/>
              </a:schemeClr>
            </a:outerShdw>
          </a:effectLst>
        </p:spPr>
      </p:cxnSp>
      <p:sp>
        <p:nvSpPr>
          <p:cNvPr id="887" name="Shape 887"/>
          <p:cNvSpPr/>
          <p:nvPr/>
        </p:nvSpPr>
        <p:spPr>
          <a:xfrm>
            <a:off x="5880101" y="2060575"/>
            <a:ext cx="1655761" cy="779462"/>
          </a:xfrm>
          <a:prstGeom prst="roundRect">
            <a:avLst>
              <a:gd name="adj" fmla="val 8454"/>
            </a:avLst>
          </a:prstGeom>
          <a:solidFill>
            <a:srgbClr val="CCFFCC"/>
          </a:solidFill>
          <a:ln w="25400" cap="flat" cmpd="sng">
            <a:solidFill>
              <a:srgbClr val="4F81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76198" dir="2700000">
              <a:schemeClr val="lt2">
                <a:alpha val="20784"/>
              </a:schemeClr>
            </a:outerShdw>
          </a:effectLst>
        </p:spPr>
        <p:txBody>
          <a:bodyPr lIns="38100" tIns="38100" rIns="38100" bIns="38100" anchor="ctr" anchorCtr="0">
            <a:noAutofit/>
          </a:bodyPr>
          <a:lstStyle/>
          <a:p>
            <a:pPr algn="ctr">
              <a:buClr>
                <a:srgbClr val="008000"/>
              </a:buClr>
              <a:buSzPct val="25000"/>
            </a:pPr>
            <a:r>
              <a:rPr lang="en-US" sz="2000" b="1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Increased Effort</a:t>
            </a:r>
          </a:p>
        </p:txBody>
      </p:sp>
      <p:pic>
        <p:nvPicPr>
          <p:cNvPr id="888" name="Shape 8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7651" y="3481387"/>
            <a:ext cx="1500187" cy="1041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9" name="Shape 889"/>
          <p:cNvCxnSpPr/>
          <p:nvPr/>
        </p:nvCxnSpPr>
        <p:spPr>
          <a:xfrm>
            <a:off x="4246562" y="5119688"/>
            <a:ext cx="1443037" cy="400049"/>
          </a:xfrm>
          <a:prstGeom prst="straightConnector1">
            <a:avLst/>
          </a:prstGeom>
          <a:noFill/>
          <a:ln w="101600" cap="rnd" cmpd="sng">
            <a:solidFill>
              <a:srgbClr val="FF0000"/>
            </a:solidFill>
            <a:prstDash val="solid"/>
            <a:miter/>
            <a:headEnd type="none" w="med" len="med"/>
            <a:tailEnd type="stealth" w="med" len="med"/>
          </a:ln>
          <a:effectLst>
            <a:outerShdw blurRad="63500" dist="76198" dir="2700000">
              <a:schemeClr val="lt2">
                <a:alpha val="20784"/>
              </a:schemeClr>
            </a:outerShdw>
          </a:effectLst>
        </p:spPr>
      </p:cxnSp>
      <p:sp>
        <p:nvSpPr>
          <p:cNvPr id="890" name="Shape 890"/>
          <p:cNvSpPr/>
          <p:nvPr/>
        </p:nvSpPr>
        <p:spPr>
          <a:xfrm>
            <a:off x="2960688" y="4678362"/>
            <a:ext cx="1550987" cy="787400"/>
          </a:xfrm>
          <a:prstGeom prst="roundRect">
            <a:avLst>
              <a:gd name="adj" fmla="val 8454"/>
            </a:avLst>
          </a:prstGeom>
          <a:solidFill>
            <a:srgbClr val="B9C1F6"/>
          </a:solidFill>
          <a:ln w="25400" cap="flat" cmpd="sng">
            <a:solidFill>
              <a:srgbClr val="4F81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76198" dir="2700000">
              <a:schemeClr val="lt2">
                <a:alpha val="20784"/>
              </a:schemeClr>
            </a:outerShdw>
          </a:effectLst>
        </p:spPr>
        <p:txBody>
          <a:bodyPr lIns="38100" tIns="38100" rIns="38100" bIns="38100" anchor="ctr" anchorCtr="0">
            <a:noAutofit/>
          </a:bodyPr>
          <a:lstStyle/>
          <a:p>
            <a:pPr algn="ctr">
              <a:buClr>
                <a:srgbClr val="FF0000"/>
              </a:buClr>
              <a:buSzPct val="25000"/>
            </a:pPr>
            <a:r>
              <a:rPr lang="en-US" sz="20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Fixed</a:t>
            </a:r>
            <a:r>
              <a:rPr lang="en-US" sz="2000" b="1">
                <a:solidFill>
                  <a:srgbClr val="FB120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algn="ctr">
              <a:buClr>
                <a:srgbClr val="FB120E"/>
              </a:buClr>
              <a:buSzPct val="25000"/>
            </a:pPr>
            <a:r>
              <a:rPr lang="en-US" sz="2000" b="1">
                <a:solidFill>
                  <a:srgbClr val="FB120E"/>
                </a:solidFill>
                <a:latin typeface="Tahoma"/>
                <a:ea typeface="Tahoma"/>
                <a:cs typeface="Tahoma"/>
                <a:sym typeface="Tahoma"/>
              </a:rPr>
              <a:t>Mindset</a:t>
            </a:r>
          </a:p>
        </p:txBody>
      </p:sp>
    </p:spTree>
    <p:extLst>
      <p:ext uri="{BB962C8B-B14F-4D97-AF65-F5344CB8AC3E}">
        <p14:creationId xmlns:p14="http://schemas.microsoft.com/office/powerpoint/2010/main" val="679388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Final proof? Babies aren’t stupid! They grow connections.</a:t>
            </a:r>
          </a:p>
        </p:txBody>
      </p:sp>
      <p:pic>
        <p:nvPicPr>
          <p:cNvPr id="929" name="Shape 929" descr="Learning To Crawl2 (Small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19288" y="1557338"/>
            <a:ext cx="4038599" cy="300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Shape 930" descr="The brain must develop billions of connections: every green dot is a junction between one nerve and another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248401" y="1833561"/>
            <a:ext cx="3809999" cy="3906836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Shape 931"/>
          <p:cNvSpPr txBox="1"/>
          <p:nvPr/>
        </p:nvSpPr>
        <p:spPr>
          <a:xfrm>
            <a:off x="1524000" y="4375150"/>
            <a:ext cx="4679950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brain must develop billions of connections: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every green dot is a junction between one nerve and another</a:t>
            </a:r>
            <a:r>
              <a:rPr lang="en-US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4909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25000"/>
            </a:pPr>
            <a:r>
              <a:rPr lang="en-US" b="1">
                <a:latin typeface="Georgia"/>
                <a:ea typeface="Georgia"/>
                <a:cs typeface="Georgia"/>
                <a:sym typeface="Georgia"/>
              </a:rPr>
              <a:t>Growth Mindset and </a:t>
            </a:r>
            <a:br>
              <a:rPr lang="en-US" b="1">
                <a:latin typeface="Georgia"/>
                <a:ea typeface="Georgia"/>
                <a:cs typeface="Georgia"/>
                <a:sym typeface="Georgia"/>
              </a:rPr>
            </a:br>
            <a:r>
              <a:rPr lang="en-US" b="1">
                <a:latin typeface="Georgia"/>
                <a:ea typeface="Georgia"/>
                <a:cs typeface="Georgia"/>
                <a:sym typeface="Georgia"/>
              </a:rPr>
              <a:t>Achievement</a:t>
            </a:r>
          </a:p>
        </p:txBody>
      </p:sp>
      <p:sp>
        <p:nvSpPr>
          <p:cNvPr id="938" name="Shape 938"/>
          <p:cNvSpPr txBox="1">
            <a:spLocks noGrp="1"/>
          </p:cNvSpPr>
          <p:nvPr>
            <p:ph type="body" idx="4294967295"/>
          </p:nvPr>
        </p:nvSpPr>
        <p:spPr>
          <a:xfrm>
            <a:off x="2193925" y="1735137"/>
            <a:ext cx="7804150" cy="47847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Decades of research show a powerful relationship between 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25000"/>
              <a:buNone/>
            </a:pPr>
            <a:r>
              <a:rPr lang="en-U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mindset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-U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achievement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220"/>
              </a:spcBef>
              <a:buClr>
                <a:schemeClr val="accent1"/>
              </a:buClr>
              <a:buSzPct val="100000"/>
              <a:buNone/>
            </a:pPr>
            <a:endParaRPr sz="11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Students’ </a:t>
            </a:r>
            <a:r>
              <a:rPr lang="en-U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beliefs</a:t>
            </a: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about intelligence and learning impact: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Motivation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Academic behaviors (e.g., studying and seeking help)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Responses to challenges and setbacks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Academic achievement</a:t>
            </a:r>
          </a:p>
        </p:txBody>
      </p:sp>
    </p:spTree>
    <p:extLst>
      <p:ext uri="{BB962C8B-B14F-4D97-AF65-F5344CB8AC3E}">
        <p14:creationId xmlns:p14="http://schemas.microsoft.com/office/powerpoint/2010/main" val="3126499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Mindset Tips for Students</a:t>
            </a:r>
          </a:p>
        </p:txBody>
      </p:sp>
      <p:sp>
        <p:nvSpPr>
          <p:cNvPr id="944" name="Shape 944"/>
          <p:cNvSpPr txBox="1">
            <a:spLocks noGrp="1"/>
          </p:cNvSpPr>
          <p:nvPr>
            <p:ph type="body" idx="1"/>
          </p:nvPr>
        </p:nvSpPr>
        <p:spPr>
          <a:xfrm>
            <a:off x="2063751" y="1341437"/>
            <a:ext cx="7924799" cy="46021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Create Learning Targets (goals)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Make plans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Imagine the brain making new connection each time you learn something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Concentrate on believing that you can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you meet challenges, setbacks, or adversity ask yourself ‘what can I learn from this?’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Tell other people about your growth mindset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else have you come up with…?</a:t>
            </a:r>
          </a:p>
        </p:txBody>
      </p:sp>
    </p:spTree>
    <p:extLst>
      <p:ext uri="{BB962C8B-B14F-4D97-AF65-F5344CB8AC3E}">
        <p14:creationId xmlns:p14="http://schemas.microsoft.com/office/powerpoint/2010/main" val="2875080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Shape 9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4963" y="1285875"/>
            <a:ext cx="3490911" cy="4822824"/>
          </a:xfrm>
          <a:prstGeom prst="rect">
            <a:avLst/>
          </a:prstGeom>
          <a:noFill/>
          <a:ln>
            <a:noFill/>
          </a:ln>
          <a:effectLst>
            <a:outerShdw blurRad="63500" dist="38098" dir="5400000">
              <a:schemeClr val="lt2">
                <a:alpha val="74901"/>
              </a:schemeClr>
            </a:outerShdw>
          </a:effectLst>
        </p:spPr>
      </p:pic>
      <p:sp>
        <p:nvSpPr>
          <p:cNvPr id="968" name="Shape 968"/>
          <p:cNvSpPr txBox="1">
            <a:spLocks noGrp="1"/>
          </p:cNvSpPr>
          <p:nvPr>
            <p:ph type="title"/>
          </p:nvPr>
        </p:nvSpPr>
        <p:spPr>
          <a:xfrm>
            <a:off x="1943101" y="803275"/>
            <a:ext cx="4241799" cy="8763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Born smart?</a:t>
            </a:r>
          </a:p>
        </p:txBody>
      </p:sp>
      <p:sp>
        <p:nvSpPr>
          <p:cNvPr id="969" name="Shape 969"/>
          <p:cNvSpPr txBox="1">
            <a:spLocks noGrp="1"/>
          </p:cNvSpPr>
          <p:nvPr>
            <p:ph type="body" idx="1"/>
          </p:nvPr>
        </p:nvSpPr>
        <p:spPr>
          <a:xfrm>
            <a:off x="1943101" y="2455862"/>
            <a:ext cx="4241799" cy="21431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Mindset has a significant impact on motivation and performance, 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★"/>
            </a:pPr>
            <a:r>
              <a:rPr lang="en-U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Beliefs can be changed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accent1"/>
              </a:buClr>
              <a:buSzPct val="10000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342900">
              <a:spcBef>
                <a:spcPts val="560"/>
              </a:spcBef>
              <a:buClr>
                <a:schemeClr val="accent1"/>
              </a:buClr>
              <a:buSzPct val="100000"/>
              <a:buNone/>
            </a:pPr>
            <a:endParaRPr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4323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Make Posters (I will hang the top 4 on my wall. We will vote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Movie:</a:t>
            </a:r>
            <a:endParaRPr lang="en-US" dirty="0"/>
          </a:p>
        </p:txBody>
      </p:sp>
      <p:pic>
        <p:nvPicPr>
          <p:cNvPr id="1026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48" y="53751"/>
            <a:ext cx="4500507" cy="67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</a:t>
            </a:r>
            <a:r>
              <a:rPr lang="en-US" b="1" i="1" dirty="0" smtClean="0"/>
              <a:t>Intelligence </a:t>
            </a:r>
            <a:r>
              <a:rPr lang="en-US" b="1" dirty="0" smtClean="0"/>
              <a:t>Anyway?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1"/>
            <a:ext cx="7924800" cy="4602163"/>
          </a:xfrm>
        </p:spPr>
        <p:txBody>
          <a:bodyPr/>
          <a:lstStyle/>
          <a:p>
            <a:pPr algn="ctr">
              <a:buNone/>
            </a:pPr>
            <a:r>
              <a:rPr lang="en-US" sz="3600" dirty="0"/>
              <a:t>Intelligence:  power of learning, understanding and reasoning; mental ability</a:t>
            </a:r>
          </a:p>
          <a:p>
            <a:pPr algn="ctr">
              <a:buNone/>
            </a:pPr>
            <a:r>
              <a:rPr lang="en-US" sz="3600" dirty="0"/>
              <a:t>--Even students with average intelligence can be top students if they study hard</a:t>
            </a:r>
          </a:p>
        </p:txBody>
      </p:sp>
    </p:spTree>
    <p:extLst>
      <p:ext uri="{BB962C8B-B14F-4D97-AF65-F5344CB8AC3E}">
        <p14:creationId xmlns:p14="http://schemas.microsoft.com/office/powerpoint/2010/main" val="152518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2133601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80"/>
              </a:buClr>
              <a:buSzPct val="25000"/>
            </a:pPr>
            <a:r>
              <a:rPr lang="en-US" b="1">
                <a:solidFill>
                  <a:srgbClr val="000080"/>
                </a:solidFill>
                <a:latin typeface="Georgia"/>
                <a:ea typeface="Georgia"/>
                <a:cs typeface="Georgia"/>
                <a:sym typeface="Georgia"/>
              </a:rPr>
              <a:t>Born Smart?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3976" y="1341437"/>
            <a:ext cx="4411661" cy="467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075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2276</Words>
  <Application>Microsoft Office PowerPoint</Application>
  <PresentationFormat>Widescreen</PresentationFormat>
  <Paragraphs>492</Paragraphs>
  <Slides>76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7" baseType="lpstr">
      <vt:lpstr>Arial</vt:lpstr>
      <vt:lpstr>Avenir</vt:lpstr>
      <vt:lpstr>Calibri</vt:lpstr>
      <vt:lpstr>Calibri Light</vt:lpstr>
      <vt:lpstr>Comic Sans MS</vt:lpstr>
      <vt:lpstr>Georgia</vt:lpstr>
      <vt:lpstr>Helvetica Neue</vt:lpstr>
      <vt:lpstr>Noto Sans Symbols</vt:lpstr>
      <vt:lpstr>Tahoma</vt:lpstr>
      <vt:lpstr>Times</vt:lpstr>
      <vt:lpstr>Office Theme</vt:lpstr>
      <vt:lpstr>Mindset</vt:lpstr>
      <vt:lpstr>Today’s Learning Target  and Success Criteria </vt:lpstr>
      <vt:lpstr>What Are You?   Take the Mindset Quiz</vt:lpstr>
      <vt:lpstr>Answer Key</vt:lpstr>
      <vt:lpstr>Scoring:</vt:lpstr>
      <vt:lpstr>Think on Your Own…</vt:lpstr>
      <vt:lpstr>PowerPoint Presentation</vt:lpstr>
      <vt:lpstr>What is Intelligence Anyway?</vt:lpstr>
      <vt:lpstr>Born Smart?</vt:lpstr>
      <vt:lpstr>PowerPoint Presentation</vt:lpstr>
      <vt:lpstr>You Can Grow Your Intelligence</vt:lpstr>
      <vt:lpstr>Which Traits Are Children Born With?</vt:lpstr>
      <vt:lpstr>PowerPoint Presentation</vt:lpstr>
      <vt:lpstr>PowerPoint Presentation</vt:lpstr>
      <vt:lpstr>Feeling This Creates in Children:</vt:lpstr>
      <vt:lpstr>How Do We Remain Engaged Learners?</vt:lpstr>
      <vt:lpstr>Prime Minister</vt:lpstr>
      <vt:lpstr>Composer</vt:lpstr>
      <vt:lpstr>Writer</vt:lpstr>
      <vt:lpstr>Role Models</vt:lpstr>
      <vt:lpstr>“Growing Your Mind”  by Khan Academy </vt:lpstr>
      <vt:lpstr>Neuroplasticity by Sentis</vt:lpstr>
      <vt:lpstr>PowerPoint Presentation</vt:lpstr>
      <vt:lpstr>  Fixed mindset</vt:lpstr>
      <vt:lpstr>Fixed Mindset: 40% of Kids</vt:lpstr>
      <vt:lpstr>Man on Fire – So What Do I Do?</vt:lpstr>
      <vt:lpstr>Growth mindset </vt:lpstr>
      <vt:lpstr>Growth Mindset: 40% of Kids</vt:lpstr>
      <vt:lpstr>Mindsets Can Change!</vt:lpstr>
      <vt:lpstr>Man on Fire – The Gunshot Holds no Fear and Training</vt:lpstr>
      <vt:lpstr>Three Mindset Rules</vt:lpstr>
      <vt:lpstr>Mindset Rule #1</vt:lpstr>
      <vt:lpstr>Mindset Rule #2</vt:lpstr>
      <vt:lpstr>Do Geniuses Work--  Or Does it Just Come Naturally?</vt:lpstr>
      <vt:lpstr>PowerPoint Presentation</vt:lpstr>
      <vt:lpstr>PowerPoint Presentation</vt:lpstr>
      <vt:lpstr>Mindset Rule #3</vt:lpstr>
      <vt:lpstr>After a setback…</vt:lpstr>
      <vt:lpstr>Growth Mindset Brains Work Harder!</vt:lpstr>
      <vt:lpstr>  People have increased their IQ by 30 POINTS </vt:lpstr>
      <vt:lpstr>Team Hoyt</vt:lpstr>
      <vt:lpstr>Yes We Can!</vt:lpstr>
      <vt:lpstr>Writing Assignment: Discuss a time when you overcame a struggle in learning and learned to solve a problem.  (Type this up in google docs)</vt:lpstr>
      <vt:lpstr>PowerPoint Presentation</vt:lpstr>
      <vt:lpstr>Motivational Framework Supporting Mindsets</vt:lpstr>
      <vt:lpstr>Goals: Things We Aim For</vt:lpstr>
      <vt:lpstr>Different Ways People View  Failure</vt:lpstr>
      <vt:lpstr>Why do people have different views of failure? Because they have different goals….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Effort:  Is it required for success?</vt:lpstr>
      <vt:lpstr>Effort</vt:lpstr>
      <vt:lpstr>Effort</vt:lpstr>
      <vt:lpstr>PowerPoint Presentation</vt:lpstr>
      <vt:lpstr>PowerPoint Presentation</vt:lpstr>
      <vt:lpstr>PowerPoint Presentation</vt:lpstr>
      <vt:lpstr>The Self-Esteem  Movement</vt:lpstr>
      <vt:lpstr>Responses: How we React to Events</vt:lpstr>
      <vt:lpstr>When faced with failure or challenge, people with a FIXED mindset</vt:lpstr>
      <vt:lpstr>Growth mindset response to setbacks and failures…</vt:lpstr>
      <vt:lpstr>PowerPoint Presentation</vt:lpstr>
      <vt:lpstr>Response: Mastery </vt:lpstr>
      <vt:lpstr>PowerPoint Presentation</vt:lpstr>
      <vt:lpstr>PowerPoint Presentation</vt:lpstr>
      <vt:lpstr>PowerPoint Presentation</vt:lpstr>
      <vt:lpstr>Consequences of Mindsets</vt:lpstr>
      <vt:lpstr>Recursive Processes</vt:lpstr>
      <vt:lpstr>Final proof? Babies aren’t stupid! They grow connections.</vt:lpstr>
      <vt:lpstr>Growth Mindset and  Achievement</vt:lpstr>
      <vt:lpstr>Mindset Tips for Students</vt:lpstr>
      <vt:lpstr>Born smart?</vt:lpstr>
      <vt:lpstr>Activity:</vt:lpstr>
      <vt:lpstr>Movie: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Mindset</dc:title>
  <dc:creator>Cassandra</dc:creator>
  <cp:lastModifiedBy>Cassandra</cp:lastModifiedBy>
  <cp:revision>23</cp:revision>
  <cp:lastPrinted>2016-11-26T16:05:34Z</cp:lastPrinted>
  <dcterms:created xsi:type="dcterms:W3CDTF">2016-11-26T15:27:49Z</dcterms:created>
  <dcterms:modified xsi:type="dcterms:W3CDTF">2016-12-02T01:57:00Z</dcterms:modified>
</cp:coreProperties>
</file>